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36"/>
  </p:handoutMasterIdLst>
  <p:sldIdLst>
    <p:sldId id="256" r:id="rId2"/>
    <p:sldId id="258" r:id="rId3"/>
    <p:sldId id="259" r:id="rId4"/>
    <p:sldId id="265" r:id="rId5"/>
    <p:sldId id="298" r:id="rId6"/>
    <p:sldId id="264" r:id="rId7"/>
    <p:sldId id="266" r:id="rId8"/>
    <p:sldId id="292" r:id="rId9"/>
    <p:sldId id="268" r:id="rId10"/>
    <p:sldId id="261" r:id="rId11"/>
    <p:sldId id="262" r:id="rId12"/>
    <p:sldId id="267" r:id="rId13"/>
    <p:sldId id="293" r:id="rId14"/>
    <p:sldId id="269" r:id="rId15"/>
    <p:sldId id="277" r:id="rId16"/>
    <p:sldId id="305" r:id="rId17"/>
    <p:sldId id="306" r:id="rId18"/>
    <p:sldId id="307" r:id="rId19"/>
    <p:sldId id="308" r:id="rId20"/>
    <p:sldId id="273" r:id="rId21"/>
    <p:sldId id="272" r:id="rId22"/>
    <p:sldId id="275" r:id="rId23"/>
    <p:sldId id="274" r:id="rId24"/>
    <p:sldId id="270" r:id="rId25"/>
    <p:sldId id="271" r:id="rId26"/>
    <p:sldId id="276" r:id="rId27"/>
    <p:sldId id="278" r:id="rId28"/>
    <p:sldId id="263" r:id="rId29"/>
    <p:sldId id="279" r:id="rId30"/>
    <p:sldId id="280" r:id="rId31"/>
    <p:sldId id="281" r:id="rId32"/>
    <p:sldId id="282" r:id="rId33"/>
    <p:sldId id="283" r:id="rId34"/>
    <p:sldId id="284" r:id="rId3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595CDE-9C84-4DEE-BB85-412F443CC286}" type="doc">
      <dgm:prSet loTypeId="urn:diagrams.loki3.com/TabbedArc+Icon" loCatId="officeonline" qsTypeId="urn:microsoft.com/office/officeart/2005/8/quickstyle/simple1" qsCatId="simple" csTypeId="urn:microsoft.com/office/officeart/2005/8/colors/accent1_2" csCatId="accent1" phldr="1"/>
      <dgm:spPr/>
    </dgm:pt>
    <dgm:pt modelId="{2B945A36-A8BA-401A-A1B9-FA9610E39F76}">
      <dgm:prSet phldrT="[텍스트]"/>
      <dgm:spPr>
        <a:solidFill>
          <a:schemeClr val="tx2"/>
        </a:solidFill>
      </dgm:spPr>
      <dgm:t>
        <a:bodyPr/>
        <a:lstStyle/>
        <a:p>
          <a:pPr latinLnBrk="1"/>
          <a:r>
            <a:rPr lang="ko-KR" altLang="en-US" dirty="0" smtClean="0">
              <a:latin typeface="나눔고딕 ExtraBold" pitchFamily="50" charset="-127"/>
              <a:ea typeface="나눔고딕 ExtraBold" pitchFamily="50" charset="-127"/>
            </a:rPr>
            <a:t>사회적</a:t>
          </a:r>
          <a:endParaRPr lang="en-US" altLang="ko-KR" dirty="0" smtClean="0">
            <a:latin typeface="나눔고딕 ExtraBold" pitchFamily="50" charset="-127"/>
            <a:ea typeface="나눔고딕 ExtraBold" pitchFamily="50" charset="-127"/>
          </a:endParaRPr>
        </a:p>
        <a:p>
          <a:pPr latinLnBrk="1"/>
          <a:r>
            <a:rPr lang="ko-KR" altLang="en-US" dirty="0" smtClean="0">
              <a:latin typeface="나눔고딕 ExtraBold" pitchFamily="50" charset="-127"/>
              <a:ea typeface="나눔고딕 ExtraBold" pitchFamily="50" charset="-127"/>
            </a:rPr>
            <a:t>기업가</a:t>
          </a:r>
          <a:r>
            <a:rPr lang="en-US" altLang="ko-KR" dirty="0" smtClean="0">
              <a:latin typeface="나눔고딕 ExtraBold" pitchFamily="50" charset="-127"/>
              <a:ea typeface="나눔고딕 ExtraBold" pitchFamily="50" charset="-127"/>
            </a:rPr>
            <a:t>(</a:t>
          </a:r>
          <a:r>
            <a:rPr lang="ko-KR" altLang="en-US" dirty="0" smtClean="0">
              <a:latin typeface="나눔고딕 ExtraBold" pitchFamily="50" charset="-127"/>
              <a:ea typeface="나눔고딕 ExtraBold" pitchFamily="50" charset="-127"/>
            </a:rPr>
            <a:t>팀</a:t>
          </a:r>
          <a:r>
            <a:rPr lang="en-US" altLang="ko-KR" dirty="0" smtClean="0">
              <a:latin typeface="나눔고딕 ExtraBold" pitchFamily="50" charset="-127"/>
              <a:ea typeface="나눔고딕 ExtraBold" pitchFamily="50" charset="-127"/>
            </a:rPr>
            <a:t>)</a:t>
          </a:r>
          <a:endParaRPr lang="ko-KR" altLang="en-US" dirty="0">
            <a:latin typeface="나눔고딕 ExtraBold" pitchFamily="50" charset="-127"/>
            <a:ea typeface="나눔고딕 ExtraBold" pitchFamily="50" charset="-127"/>
          </a:endParaRPr>
        </a:p>
      </dgm:t>
    </dgm:pt>
    <dgm:pt modelId="{2DFA4374-B3EC-4AFF-A413-D0B13860750A}" type="parTrans" cxnId="{D9164127-DF45-4328-9488-61D22D2ED63A}">
      <dgm:prSet/>
      <dgm:spPr/>
      <dgm:t>
        <a:bodyPr/>
        <a:lstStyle/>
        <a:p>
          <a:pPr latinLnBrk="1"/>
          <a:endParaRPr lang="ko-KR" altLang="en-US"/>
        </a:p>
      </dgm:t>
    </dgm:pt>
    <dgm:pt modelId="{21A8379F-177E-4697-AFB6-17F98A8D4FE8}" type="sibTrans" cxnId="{D9164127-DF45-4328-9488-61D22D2ED63A}">
      <dgm:prSet/>
      <dgm:spPr/>
      <dgm:t>
        <a:bodyPr/>
        <a:lstStyle/>
        <a:p>
          <a:pPr latinLnBrk="1"/>
          <a:endParaRPr lang="ko-KR" altLang="en-US"/>
        </a:p>
      </dgm:t>
    </dgm:pt>
    <dgm:pt modelId="{AF23016A-2F30-490C-9C47-FA99911EFAB5}">
      <dgm:prSet phldrT="[텍스트]"/>
      <dgm:spPr>
        <a:solidFill>
          <a:schemeClr val="tx2"/>
        </a:solidFill>
      </dgm:spPr>
      <dgm:t>
        <a:bodyPr/>
        <a:lstStyle/>
        <a:p>
          <a:pPr latinLnBrk="1"/>
          <a:r>
            <a:rPr lang="ko-KR" altLang="en-US" dirty="0" err="1" smtClean="0">
              <a:latin typeface="나눔고딕 ExtraBold" pitchFamily="50" charset="-127"/>
              <a:ea typeface="나눔고딕 ExtraBold" pitchFamily="50" charset="-127"/>
            </a:rPr>
            <a:t>한국사회적기업진흥원</a:t>
          </a:r>
          <a:endParaRPr lang="ko-KR" altLang="en-US" dirty="0">
            <a:latin typeface="나눔고딕 ExtraBold" pitchFamily="50" charset="-127"/>
            <a:ea typeface="나눔고딕 ExtraBold" pitchFamily="50" charset="-127"/>
          </a:endParaRPr>
        </a:p>
      </dgm:t>
    </dgm:pt>
    <dgm:pt modelId="{AB24C843-E7F1-4420-B226-E2E110F1F6E2}" type="parTrans" cxnId="{6A4D0E3B-DFA4-4EB2-AFAE-9E2861308ADB}">
      <dgm:prSet/>
      <dgm:spPr/>
      <dgm:t>
        <a:bodyPr/>
        <a:lstStyle/>
        <a:p>
          <a:pPr latinLnBrk="1"/>
          <a:endParaRPr lang="ko-KR" altLang="en-US"/>
        </a:p>
      </dgm:t>
    </dgm:pt>
    <dgm:pt modelId="{84DD615F-C89B-44BF-AC29-4CCE19CA7257}" type="sibTrans" cxnId="{6A4D0E3B-DFA4-4EB2-AFAE-9E2861308ADB}">
      <dgm:prSet/>
      <dgm:spPr/>
      <dgm:t>
        <a:bodyPr/>
        <a:lstStyle/>
        <a:p>
          <a:pPr latinLnBrk="1"/>
          <a:endParaRPr lang="ko-KR" altLang="en-US"/>
        </a:p>
      </dgm:t>
    </dgm:pt>
    <dgm:pt modelId="{12384A96-0A51-41D5-A6D8-0BB8C01AFCCD}">
      <dgm:prSet phldrT="[텍스트]"/>
      <dgm:spPr>
        <a:solidFill>
          <a:schemeClr val="tx2"/>
        </a:solidFill>
      </dgm:spPr>
      <dgm:t>
        <a:bodyPr/>
        <a:lstStyle/>
        <a:p>
          <a:pPr latinLnBrk="1"/>
          <a:r>
            <a:rPr lang="en-US" altLang="ko-KR" dirty="0" smtClean="0">
              <a:latin typeface="나눔고딕 ExtraBold" pitchFamily="50" charset="-127"/>
              <a:ea typeface="나눔고딕 ExtraBold" pitchFamily="50" charset="-127"/>
            </a:rPr>
            <a:t>(</a:t>
          </a:r>
          <a:r>
            <a:rPr lang="ko-KR" altLang="en-US" dirty="0" smtClean="0">
              <a:latin typeface="나눔고딕 ExtraBold" pitchFamily="50" charset="-127"/>
              <a:ea typeface="나눔고딕 ExtraBold" pitchFamily="50" charset="-127"/>
            </a:rPr>
            <a:t>사</a:t>
          </a:r>
          <a:r>
            <a:rPr lang="en-US" altLang="ko-KR" dirty="0" smtClean="0">
              <a:latin typeface="나눔고딕 ExtraBold" pitchFamily="50" charset="-127"/>
              <a:ea typeface="나눔고딕 ExtraBold" pitchFamily="50" charset="-127"/>
            </a:rPr>
            <a:t>)</a:t>
          </a:r>
          <a:r>
            <a:rPr lang="ko-KR" altLang="en-US" dirty="0" err="1" smtClean="0">
              <a:latin typeface="나눔고딕 ExtraBold" pitchFamily="50" charset="-127"/>
              <a:ea typeface="나눔고딕 ExtraBold" pitchFamily="50" charset="-127"/>
            </a:rPr>
            <a:t>풀뿌리</a:t>
          </a:r>
          <a:endParaRPr lang="en-US" altLang="ko-KR" dirty="0" smtClean="0">
            <a:latin typeface="나눔고딕 ExtraBold" pitchFamily="50" charset="-127"/>
            <a:ea typeface="나눔고딕 ExtraBold" pitchFamily="50" charset="-127"/>
          </a:endParaRPr>
        </a:p>
        <a:p>
          <a:pPr latinLnBrk="1"/>
          <a:r>
            <a:rPr lang="ko-KR" altLang="en-US" dirty="0" smtClean="0">
              <a:latin typeface="나눔고딕 ExtraBold" pitchFamily="50" charset="-127"/>
              <a:ea typeface="나눔고딕 ExtraBold" pitchFamily="50" charset="-127"/>
            </a:rPr>
            <a:t>사람들</a:t>
          </a:r>
          <a:endParaRPr lang="ko-KR" altLang="en-US" dirty="0">
            <a:latin typeface="나눔고딕 ExtraBold" pitchFamily="50" charset="-127"/>
            <a:ea typeface="나눔고딕 ExtraBold" pitchFamily="50" charset="-127"/>
          </a:endParaRPr>
        </a:p>
      </dgm:t>
    </dgm:pt>
    <dgm:pt modelId="{26DD4B40-21DE-46A0-A75E-EA766F2A7D4B}" type="parTrans" cxnId="{BD6A2F3A-3F94-4A1D-8A71-1A8E634361E5}">
      <dgm:prSet/>
      <dgm:spPr/>
      <dgm:t>
        <a:bodyPr/>
        <a:lstStyle/>
        <a:p>
          <a:pPr latinLnBrk="1"/>
          <a:endParaRPr lang="ko-KR" altLang="en-US"/>
        </a:p>
      </dgm:t>
    </dgm:pt>
    <dgm:pt modelId="{0D8CEC7F-2F12-43C4-81EB-C24FA6559FAA}" type="sibTrans" cxnId="{BD6A2F3A-3F94-4A1D-8A71-1A8E634361E5}">
      <dgm:prSet/>
      <dgm:spPr/>
      <dgm:t>
        <a:bodyPr/>
        <a:lstStyle/>
        <a:p>
          <a:pPr latinLnBrk="1"/>
          <a:endParaRPr lang="ko-KR" altLang="en-US"/>
        </a:p>
      </dgm:t>
    </dgm:pt>
    <dgm:pt modelId="{C3BFC60E-C63D-40FE-8DB7-F2D98BD829F2}" type="pres">
      <dgm:prSet presAssocID="{E2595CDE-9C84-4DEE-BB85-412F443CC286}" presName="Name0" presStyleCnt="0">
        <dgm:presLayoutVars>
          <dgm:dir/>
          <dgm:resizeHandles val="exact"/>
        </dgm:presLayoutVars>
      </dgm:prSet>
      <dgm:spPr/>
    </dgm:pt>
    <dgm:pt modelId="{C87FAE7D-A2E5-4FAD-BF19-B0CA8E84F2E6}" type="pres">
      <dgm:prSet presAssocID="{2B945A36-A8BA-401A-A1B9-FA9610E39F76}" presName="twoplus" presStyleLbl="node1" presStyleIdx="0" presStyleCnt="3" custAng="2400000" custRadScaleRad="91653" custRadScaleInc="6895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130B5E5-A163-4B18-B742-5618B730FB1E}" type="pres">
      <dgm:prSet presAssocID="{AF23016A-2F30-490C-9C47-FA99911EFAB5}" presName="twoplus" presStyleLbl="node1" presStyleIdx="1" presStyleCnt="3" custRadScaleRad="134033" custRadScaleInc="-2389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BBF6FB-AA9E-47B0-AC55-24DA18DDE677}" type="pres">
      <dgm:prSet presAssocID="{12384A96-0A51-41D5-A6D8-0BB8C01AFCCD}" presName="twoplus" presStyleLbl="node1" presStyleIdx="2" presStyleCnt="3" custAng="19200000" custRadScaleRad="90054" custRadScaleInc="-3475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BD6A2F3A-3F94-4A1D-8A71-1A8E634361E5}" srcId="{E2595CDE-9C84-4DEE-BB85-412F443CC286}" destId="{12384A96-0A51-41D5-A6D8-0BB8C01AFCCD}" srcOrd="2" destOrd="0" parTransId="{26DD4B40-21DE-46A0-A75E-EA766F2A7D4B}" sibTransId="{0D8CEC7F-2F12-43C4-81EB-C24FA6559FAA}"/>
    <dgm:cxn modelId="{267BB909-0845-4C5F-A771-BBFA48986B65}" type="presOf" srcId="{AF23016A-2F30-490C-9C47-FA99911EFAB5}" destId="{8130B5E5-A163-4B18-B742-5618B730FB1E}" srcOrd="0" destOrd="0" presId="urn:diagrams.loki3.com/TabbedArc+Icon"/>
    <dgm:cxn modelId="{200F29AD-6C1D-4898-B1B9-9450E543ECC3}" type="presOf" srcId="{E2595CDE-9C84-4DEE-BB85-412F443CC286}" destId="{C3BFC60E-C63D-40FE-8DB7-F2D98BD829F2}" srcOrd="0" destOrd="0" presId="urn:diagrams.loki3.com/TabbedArc+Icon"/>
    <dgm:cxn modelId="{C01C83FD-B404-40C8-97BE-C281341C6747}" type="presOf" srcId="{12384A96-0A51-41D5-A6D8-0BB8C01AFCCD}" destId="{74BBF6FB-AA9E-47B0-AC55-24DA18DDE677}" srcOrd="0" destOrd="0" presId="urn:diagrams.loki3.com/TabbedArc+Icon"/>
    <dgm:cxn modelId="{D9164127-DF45-4328-9488-61D22D2ED63A}" srcId="{E2595CDE-9C84-4DEE-BB85-412F443CC286}" destId="{2B945A36-A8BA-401A-A1B9-FA9610E39F76}" srcOrd="0" destOrd="0" parTransId="{2DFA4374-B3EC-4AFF-A413-D0B13860750A}" sibTransId="{21A8379F-177E-4697-AFB6-17F98A8D4FE8}"/>
    <dgm:cxn modelId="{ABDCD968-FDDD-40B8-AB7C-235E1A275272}" type="presOf" srcId="{2B945A36-A8BA-401A-A1B9-FA9610E39F76}" destId="{C87FAE7D-A2E5-4FAD-BF19-B0CA8E84F2E6}" srcOrd="0" destOrd="0" presId="urn:diagrams.loki3.com/TabbedArc+Icon"/>
    <dgm:cxn modelId="{6A4D0E3B-DFA4-4EB2-AFAE-9E2861308ADB}" srcId="{E2595CDE-9C84-4DEE-BB85-412F443CC286}" destId="{AF23016A-2F30-490C-9C47-FA99911EFAB5}" srcOrd="1" destOrd="0" parTransId="{AB24C843-E7F1-4420-B226-E2E110F1F6E2}" sibTransId="{84DD615F-C89B-44BF-AC29-4CCE19CA7257}"/>
    <dgm:cxn modelId="{4CE57ED6-A3D7-442C-8FEF-2E45BAFB542C}" type="presParOf" srcId="{C3BFC60E-C63D-40FE-8DB7-F2D98BD829F2}" destId="{C87FAE7D-A2E5-4FAD-BF19-B0CA8E84F2E6}" srcOrd="0" destOrd="0" presId="urn:diagrams.loki3.com/TabbedArc+Icon"/>
    <dgm:cxn modelId="{A9DABCAC-1203-4E39-B67A-CA230C13A928}" type="presParOf" srcId="{C3BFC60E-C63D-40FE-8DB7-F2D98BD829F2}" destId="{8130B5E5-A163-4B18-B742-5618B730FB1E}" srcOrd="1" destOrd="0" presId="urn:diagrams.loki3.com/TabbedArc+Icon"/>
    <dgm:cxn modelId="{8DBB179B-98BC-4E24-A6B5-53D8C5C04CA7}" type="presParOf" srcId="{C3BFC60E-C63D-40FE-8DB7-F2D98BD829F2}" destId="{74BBF6FB-AA9E-47B0-AC55-24DA18DDE677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87FAE7D-A2E5-4FAD-BF19-B0CA8E84F2E6}">
      <dsp:nvSpPr>
        <dsp:cNvPr id="0" name=""/>
        <dsp:cNvSpPr/>
      </dsp:nvSpPr>
      <dsp:spPr>
        <a:xfrm>
          <a:off x="5616622" y="2376253"/>
          <a:ext cx="2519511" cy="1637682"/>
        </a:xfrm>
        <a:prstGeom prst="round2SameRect">
          <a:avLst/>
        </a:prstGeom>
        <a:solidFill>
          <a:schemeClr val="tx2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41910" rIns="125730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>
              <a:latin typeface="나눔고딕 ExtraBold" pitchFamily="50" charset="-127"/>
              <a:ea typeface="나눔고딕 ExtraBold" pitchFamily="50" charset="-127"/>
            </a:rPr>
            <a:t>사회적</a:t>
          </a:r>
          <a:endParaRPr lang="en-US" altLang="ko-KR" sz="3300" kern="1200" dirty="0" smtClean="0">
            <a:latin typeface="나눔고딕 ExtraBold" pitchFamily="50" charset="-127"/>
            <a:ea typeface="나눔고딕 ExtraBold" pitchFamily="50" charset="-127"/>
          </a:endParaRPr>
        </a:p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>
              <a:latin typeface="나눔고딕 ExtraBold" pitchFamily="50" charset="-127"/>
              <a:ea typeface="나눔고딕 ExtraBold" pitchFamily="50" charset="-127"/>
            </a:rPr>
            <a:t>기업가</a:t>
          </a:r>
          <a:r>
            <a:rPr lang="en-US" altLang="ko-KR" sz="3300" kern="1200" dirty="0" smtClean="0">
              <a:latin typeface="나눔고딕 ExtraBold" pitchFamily="50" charset="-127"/>
              <a:ea typeface="나눔고딕 ExtraBold" pitchFamily="50" charset="-127"/>
            </a:rPr>
            <a:t>(</a:t>
          </a:r>
          <a:r>
            <a:rPr lang="ko-KR" altLang="en-US" sz="3300" kern="1200" dirty="0" smtClean="0">
              <a:latin typeface="나눔고딕 ExtraBold" pitchFamily="50" charset="-127"/>
              <a:ea typeface="나눔고딕 ExtraBold" pitchFamily="50" charset="-127"/>
            </a:rPr>
            <a:t>팀</a:t>
          </a:r>
          <a:r>
            <a:rPr lang="en-US" altLang="ko-KR" sz="3300" kern="1200" dirty="0" smtClean="0">
              <a:latin typeface="나눔고딕 ExtraBold" pitchFamily="50" charset="-127"/>
              <a:ea typeface="나눔고딕 ExtraBold" pitchFamily="50" charset="-127"/>
            </a:rPr>
            <a:t>)</a:t>
          </a:r>
          <a:endParaRPr lang="ko-KR" altLang="en-US" sz="3300" kern="1200" dirty="0">
            <a:latin typeface="나눔고딕 ExtraBold" pitchFamily="50" charset="-127"/>
            <a:ea typeface="나눔고딕 ExtraBold" pitchFamily="50" charset="-127"/>
          </a:endParaRPr>
        </a:p>
      </dsp:txBody>
      <dsp:txXfrm>
        <a:off x="5616622" y="2376253"/>
        <a:ext cx="2519511" cy="1637682"/>
      </dsp:txXfrm>
    </dsp:sp>
    <dsp:sp modelId="{8130B5E5-A163-4B18-B742-5618B730FB1E}">
      <dsp:nvSpPr>
        <dsp:cNvPr id="0" name=""/>
        <dsp:cNvSpPr/>
      </dsp:nvSpPr>
      <dsp:spPr>
        <a:xfrm>
          <a:off x="0" y="144021"/>
          <a:ext cx="2519511" cy="1637682"/>
        </a:xfrm>
        <a:prstGeom prst="round2SameRect">
          <a:avLst/>
        </a:prstGeom>
        <a:solidFill>
          <a:schemeClr val="tx2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41910" rIns="125730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err="1" smtClean="0">
              <a:latin typeface="나눔고딕 ExtraBold" pitchFamily="50" charset="-127"/>
              <a:ea typeface="나눔고딕 ExtraBold" pitchFamily="50" charset="-127"/>
            </a:rPr>
            <a:t>한국사회적기업진흥원</a:t>
          </a:r>
          <a:endParaRPr lang="ko-KR" altLang="en-US" sz="3300" kern="1200" dirty="0">
            <a:latin typeface="나눔고딕 ExtraBold" pitchFamily="50" charset="-127"/>
            <a:ea typeface="나눔고딕 ExtraBold" pitchFamily="50" charset="-127"/>
          </a:endParaRPr>
        </a:p>
      </dsp:txBody>
      <dsp:txXfrm>
        <a:off x="0" y="144021"/>
        <a:ext cx="2519511" cy="1637682"/>
      </dsp:txXfrm>
    </dsp:sp>
    <dsp:sp modelId="{74BBF6FB-AA9E-47B0-AC55-24DA18DDE677}">
      <dsp:nvSpPr>
        <dsp:cNvPr id="0" name=""/>
        <dsp:cNvSpPr/>
      </dsp:nvSpPr>
      <dsp:spPr>
        <a:xfrm>
          <a:off x="2736289" y="1368145"/>
          <a:ext cx="2519511" cy="1637682"/>
        </a:xfrm>
        <a:prstGeom prst="round2SameRect">
          <a:avLst/>
        </a:prstGeom>
        <a:solidFill>
          <a:schemeClr val="tx2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41910" rIns="125730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3300" kern="1200" dirty="0" smtClean="0">
              <a:latin typeface="나눔고딕 ExtraBold" pitchFamily="50" charset="-127"/>
              <a:ea typeface="나눔고딕 ExtraBold" pitchFamily="50" charset="-127"/>
            </a:rPr>
            <a:t>(</a:t>
          </a:r>
          <a:r>
            <a:rPr lang="ko-KR" altLang="en-US" sz="3300" kern="1200" dirty="0" smtClean="0">
              <a:latin typeface="나눔고딕 ExtraBold" pitchFamily="50" charset="-127"/>
              <a:ea typeface="나눔고딕 ExtraBold" pitchFamily="50" charset="-127"/>
            </a:rPr>
            <a:t>사</a:t>
          </a:r>
          <a:r>
            <a:rPr lang="en-US" altLang="ko-KR" sz="3300" kern="1200" dirty="0" smtClean="0">
              <a:latin typeface="나눔고딕 ExtraBold" pitchFamily="50" charset="-127"/>
              <a:ea typeface="나눔고딕 ExtraBold" pitchFamily="50" charset="-127"/>
            </a:rPr>
            <a:t>)</a:t>
          </a:r>
          <a:r>
            <a:rPr lang="ko-KR" altLang="en-US" sz="3300" kern="1200" dirty="0" err="1" smtClean="0">
              <a:latin typeface="나눔고딕 ExtraBold" pitchFamily="50" charset="-127"/>
              <a:ea typeface="나눔고딕 ExtraBold" pitchFamily="50" charset="-127"/>
            </a:rPr>
            <a:t>풀뿌리</a:t>
          </a:r>
          <a:endParaRPr lang="en-US" altLang="ko-KR" sz="3300" kern="1200" dirty="0" smtClean="0">
            <a:latin typeface="나눔고딕 ExtraBold" pitchFamily="50" charset="-127"/>
            <a:ea typeface="나눔고딕 ExtraBold" pitchFamily="50" charset="-127"/>
          </a:endParaRPr>
        </a:p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>
              <a:latin typeface="나눔고딕 ExtraBold" pitchFamily="50" charset="-127"/>
              <a:ea typeface="나눔고딕 ExtraBold" pitchFamily="50" charset="-127"/>
            </a:rPr>
            <a:t>사람들</a:t>
          </a:r>
          <a:endParaRPr lang="ko-KR" altLang="en-US" sz="3300" kern="1200" dirty="0">
            <a:latin typeface="나눔고딕 ExtraBold" pitchFamily="50" charset="-127"/>
            <a:ea typeface="나눔고딕 ExtraBold" pitchFamily="50" charset="-127"/>
          </a:endParaRPr>
        </a:p>
      </dsp:txBody>
      <dsp:txXfrm>
        <a:off x="2736289" y="1368145"/>
        <a:ext cx="2519511" cy="16376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아치형 다이어그램"/>
  <dgm:desc val="공통 영역에 아치 모양으로 관련 항목 집합을 표시합니다.텍스트 양이 적은 경우 가장 적합합니다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F73D2-CF42-45C0-974B-3A893AF9CA36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D2269-844D-47B8-B337-E525DAE094B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C2F2BDD-3B1A-4C6D-93B6-ACB79B113887}" type="datetimeFigureOut">
              <a:rPr lang="ko-KR" altLang="en-US" smtClean="0"/>
              <a:pPr/>
              <a:t>2013-03-20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ABFBA27-F473-42A9-B8D3-FF1925E9AA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3829924@gmail.com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edu.socialenterprise.or.kr/index.asp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en-US" altLang="ko-KR" sz="4400" dirty="0" smtClean="0">
                <a:solidFill>
                  <a:schemeClr val="tx1"/>
                </a:solidFill>
                <a:latin typeface="다음_SemiBold" pitchFamily="2" charset="-127"/>
                <a:ea typeface="다음_SemiBold" pitchFamily="2" charset="-127"/>
              </a:rPr>
              <a:t>2013</a:t>
            </a:r>
            <a:r>
              <a:rPr lang="ko-KR" altLang="en-US" sz="4400" dirty="0" smtClean="0">
                <a:solidFill>
                  <a:schemeClr val="tx1"/>
                </a:solidFill>
                <a:latin typeface="다음_SemiBold" pitchFamily="2" charset="-127"/>
                <a:ea typeface="다음_SemiBold" pitchFamily="2" charset="-127"/>
              </a:rPr>
              <a:t>년  사회적 기업가  육성사업 </a:t>
            </a:r>
            <a:endParaRPr lang="ko-KR" altLang="en-US" sz="4400" dirty="0">
              <a:solidFill>
                <a:schemeClr val="tx1"/>
              </a:solidFill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39552" y="2708920"/>
            <a:ext cx="7772400" cy="1199704"/>
          </a:xfrm>
        </p:spPr>
        <p:txBody>
          <a:bodyPr>
            <a:normAutofit fontScale="25000" lnSpcReduction="20000"/>
          </a:bodyPr>
          <a:lstStyle/>
          <a:p>
            <a:endParaRPr lang="en-US" altLang="ko-KR" dirty="0" smtClean="0"/>
          </a:p>
          <a:p>
            <a:pPr algn="ctr"/>
            <a:r>
              <a:rPr lang="ko-KR" altLang="en-US" sz="35200" dirty="0" smtClean="0">
                <a:solidFill>
                  <a:schemeClr val="accent2"/>
                </a:solidFill>
                <a:latin typeface="HY동녘M" pitchFamily="18" charset="-127"/>
                <a:ea typeface="HY동녘M" pitchFamily="18" charset="-127"/>
              </a:rPr>
              <a:t>설 명 회</a:t>
            </a:r>
            <a:endParaRPr lang="en-US" altLang="ko-KR" sz="35200" dirty="0" smtClean="0">
              <a:solidFill>
                <a:schemeClr val="accent2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endParaRPr lang="en-US" altLang="ko-KR" sz="112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21600" b="1" dirty="0" smtClean="0">
                <a:solidFill>
                  <a:srgbClr val="006600"/>
                </a:solidFill>
                <a:latin typeface="+mn-ea"/>
              </a:rPr>
              <a:t>(</a:t>
            </a:r>
            <a:r>
              <a:rPr lang="ko-KR" altLang="en-US" sz="21600" b="1" dirty="0" smtClean="0">
                <a:solidFill>
                  <a:srgbClr val="006600"/>
                </a:solidFill>
                <a:latin typeface="+mn-ea"/>
              </a:rPr>
              <a:t>사</a:t>
            </a:r>
            <a:r>
              <a:rPr lang="en-US" altLang="ko-KR" sz="21600" b="1" dirty="0" smtClean="0">
                <a:solidFill>
                  <a:srgbClr val="006600"/>
                </a:solidFill>
                <a:latin typeface="+mn-ea"/>
              </a:rPr>
              <a:t>) </a:t>
            </a:r>
            <a:r>
              <a:rPr lang="ko-KR" altLang="en-US" sz="21600" b="1" dirty="0" err="1" smtClean="0">
                <a:solidFill>
                  <a:srgbClr val="006600"/>
                </a:solidFill>
                <a:latin typeface="+mn-ea"/>
              </a:rPr>
              <a:t>풀뿌리사람들</a:t>
            </a:r>
            <a:endParaRPr lang="ko-KR" altLang="en-US" sz="21600" b="1" dirty="0">
              <a:solidFill>
                <a:srgbClr val="006600"/>
              </a:solidFill>
              <a:latin typeface="+mn-ea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4577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0"/>
            <a:ext cx="2719038" cy="153607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ko-KR" altLang="en-US" b="1" dirty="0" err="1" smtClean="0"/>
              <a:t>사회적기업</a:t>
            </a:r>
            <a:r>
              <a:rPr lang="ko-KR" altLang="en-US" b="1" dirty="0" smtClean="0"/>
              <a:t> 창업 및 육성 관련 각종 인프라를 보유한 위탁운영기관을 통해</a:t>
            </a:r>
            <a:r>
              <a:rPr lang="en-US" altLang="ko-KR" b="1" dirty="0" smtClean="0"/>
              <a:t>『</a:t>
            </a:r>
            <a:r>
              <a:rPr lang="ko-KR" altLang="en-US" b="1" dirty="0" err="1" smtClean="0"/>
              <a:t>사회적기업가육성사업</a:t>
            </a:r>
            <a:r>
              <a:rPr lang="en-US" altLang="ko-KR" b="1" dirty="0" smtClean="0"/>
              <a:t>』</a:t>
            </a:r>
            <a:r>
              <a:rPr lang="ko-KR" altLang="en-US" b="1" dirty="0" smtClean="0"/>
              <a:t>참여자들에게 일정기간 동안 창업에 필요한 </a:t>
            </a:r>
            <a:r>
              <a:rPr lang="ko-KR" altLang="en-US" b="1" dirty="0" smtClean="0">
                <a:solidFill>
                  <a:schemeClr val="accent2"/>
                </a:solidFill>
              </a:rPr>
              <a:t>공간</a:t>
            </a:r>
            <a:r>
              <a:rPr lang="en-US" altLang="ko-KR" b="1" dirty="0" smtClean="0"/>
              <a:t>, </a:t>
            </a:r>
            <a:r>
              <a:rPr lang="ko-KR" altLang="en-US" b="1" dirty="0" smtClean="0">
                <a:solidFill>
                  <a:schemeClr val="accent2"/>
                </a:solidFill>
              </a:rPr>
              <a:t>자금</a:t>
            </a:r>
            <a:r>
              <a:rPr lang="en-US" altLang="ko-KR" b="1" dirty="0" smtClean="0">
                <a:solidFill>
                  <a:schemeClr val="accent2"/>
                </a:solidFill>
              </a:rPr>
              <a:t>,</a:t>
            </a:r>
            <a:r>
              <a:rPr lang="en-US" altLang="ko-KR" b="1" dirty="0" smtClean="0"/>
              <a:t> </a:t>
            </a:r>
            <a:r>
              <a:rPr lang="ko-KR" altLang="en-US" b="1" dirty="0" err="1" smtClean="0">
                <a:solidFill>
                  <a:schemeClr val="accent2"/>
                </a:solidFill>
              </a:rPr>
              <a:t>멘토링</a:t>
            </a:r>
            <a:r>
              <a:rPr lang="ko-KR" altLang="en-US" b="1" dirty="0" smtClean="0"/>
              <a:t> 등을 지원하여 </a:t>
            </a:r>
            <a:r>
              <a:rPr lang="ko-KR" altLang="en-US" b="1" dirty="0" err="1" smtClean="0"/>
              <a:t>사회적기업을</a:t>
            </a:r>
            <a:r>
              <a:rPr lang="ko-KR" altLang="en-US" b="1" dirty="0" smtClean="0"/>
              <a:t> 창업할 수 있도록 체계적으로 지원하는 사업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ko-KR" altLang="en-US" sz="4000" dirty="0" err="1" smtClean="0">
                <a:solidFill>
                  <a:schemeClr val="tx1"/>
                </a:solidFill>
              </a:rPr>
              <a:t>사회적기업가</a:t>
            </a:r>
            <a:r>
              <a:rPr lang="ko-KR" altLang="en-US" sz="4000" dirty="0" smtClean="0">
                <a:solidFill>
                  <a:schemeClr val="tx1"/>
                </a:solidFill>
              </a:rPr>
              <a:t> 육성사업 </a:t>
            </a:r>
            <a:r>
              <a:rPr lang="ko-KR" altLang="en-US" sz="4000" dirty="0" smtClean="0">
                <a:solidFill>
                  <a:schemeClr val="accent2"/>
                </a:solidFill>
              </a:rPr>
              <a:t>개 요</a:t>
            </a:r>
            <a:endParaRPr lang="ko-KR" altLang="en-US" sz="40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>
                <a:solidFill>
                  <a:schemeClr val="tx1"/>
                </a:solidFill>
              </a:rPr>
              <a:t>사회적기업가</a:t>
            </a:r>
            <a:r>
              <a:rPr lang="ko-KR" altLang="en-US" dirty="0" smtClean="0">
                <a:solidFill>
                  <a:schemeClr val="tx1"/>
                </a:solidFill>
              </a:rPr>
              <a:t> 육성사업 </a:t>
            </a:r>
            <a:r>
              <a:rPr lang="ko-KR" altLang="en-US" dirty="0" smtClean="0">
                <a:solidFill>
                  <a:schemeClr val="accent2"/>
                </a:solidFill>
              </a:rPr>
              <a:t>체계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36777766"/>
              </p:ext>
            </p:extLst>
          </p:nvPr>
        </p:nvGraphicFramePr>
        <p:xfrm>
          <a:off x="395536" y="134076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_x83310032" descr="EMB00000fc802f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324036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ko-KR" altLang="en-US" sz="4400" b="1" dirty="0" smtClean="0"/>
              <a:t>■ </a:t>
            </a:r>
            <a:r>
              <a:rPr lang="ko-KR" altLang="en-US" sz="4300" b="1" dirty="0" smtClean="0">
                <a:solidFill>
                  <a:schemeClr val="accent2"/>
                </a:solidFill>
              </a:rPr>
              <a:t>창업공간 지원</a:t>
            </a:r>
          </a:p>
          <a:p>
            <a:pPr marL="0" algn="just">
              <a:lnSpc>
                <a:spcPct val="160000"/>
              </a:lnSpc>
              <a:spcBef>
                <a:spcPts val="0"/>
              </a:spcBef>
            </a:pPr>
            <a:endParaRPr lang="ko-KR" altLang="en-US" sz="2800" dirty="0" smtClean="0"/>
          </a:p>
          <a:p>
            <a:pPr marL="0" algn="just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l"/>
            </a:pPr>
            <a:r>
              <a:rPr lang="en-US" altLang="ko-KR" sz="2800" dirty="0" smtClean="0">
                <a:solidFill>
                  <a:srgbClr val="000000"/>
                </a:solidFill>
                <a:latin typeface="함초롬바탕"/>
              </a:rPr>
              <a:t> 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대전  중구  </a:t>
            </a:r>
            <a:r>
              <a:rPr lang="ko-KR" altLang="en-US" sz="2800" dirty="0" err="1" smtClean="0">
                <a:solidFill>
                  <a:srgbClr val="000000"/>
                </a:solidFill>
                <a:latin typeface="+mn-ea"/>
              </a:rPr>
              <a:t>보문로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800" dirty="0" smtClean="0">
                <a:solidFill>
                  <a:srgbClr val="000000"/>
                </a:solidFill>
                <a:latin typeface="+mn-ea"/>
              </a:rPr>
              <a:t>310 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대제빌딩</a:t>
            </a:r>
            <a:r>
              <a:rPr lang="en-US" altLang="ko-KR" sz="2800" dirty="0" smtClean="0">
                <a:solidFill>
                  <a:srgbClr val="000000"/>
                </a:solidFill>
                <a:latin typeface="+mn-ea"/>
              </a:rPr>
              <a:t> 607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호</a:t>
            </a:r>
            <a:r>
              <a:rPr lang="en-US" altLang="ko-KR" sz="2800" dirty="0" smtClean="0">
                <a:solidFill>
                  <a:srgbClr val="000000"/>
                </a:solidFill>
                <a:latin typeface="+mn-ea"/>
              </a:rPr>
              <a:t>, 803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호</a:t>
            </a:r>
            <a:endParaRPr lang="en-US" altLang="ko-KR" sz="2800" dirty="0" smtClean="0">
              <a:solidFill>
                <a:srgbClr val="000000"/>
              </a:solidFill>
              <a:latin typeface="+mn-ea"/>
            </a:endParaRPr>
          </a:p>
          <a:p>
            <a:pPr marL="0" algn="just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l"/>
            </a:pPr>
            <a:endParaRPr lang="en-US" altLang="ko-KR" sz="2800" dirty="0" smtClean="0">
              <a:solidFill>
                <a:srgbClr val="000000"/>
              </a:solidFill>
              <a:latin typeface="+mn-ea"/>
            </a:endParaRPr>
          </a:p>
          <a:p>
            <a:pPr marL="0" algn="just">
              <a:lnSpc>
                <a:spcPct val="160000"/>
              </a:lnSpc>
              <a:spcBef>
                <a:spcPts val="0"/>
              </a:spcBef>
              <a:buFont typeface="Wingdings" pitchFamily="2" charset="2"/>
              <a:buChar char="l"/>
            </a:pP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대전 중구 </a:t>
            </a:r>
            <a:r>
              <a:rPr lang="ko-KR" altLang="en-US" sz="2800" dirty="0" err="1" smtClean="0">
                <a:solidFill>
                  <a:srgbClr val="000000"/>
                </a:solidFill>
                <a:latin typeface="+mn-ea"/>
              </a:rPr>
              <a:t>대흥로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800" dirty="0" smtClean="0">
                <a:solidFill>
                  <a:srgbClr val="000000"/>
                </a:solidFill>
                <a:latin typeface="+mn-ea"/>
              </a:rPr>
              <a:t>10</a:t>
            </a:r>
            <a:r>
              <a:rPr lang="ko-KR" altLang="en-US" sz="2800" dirty="0" err="1" smtClean="0">
                <a:solidFill>
                  <a:srgbClr val="000000"/>
                </a:solidFill>
                <a:latin typeface="+mn-ea"/>
              </a:rPr>
              <a:t>번길</a:t>
            </a:r>
            <a:r>
              <a:rPr lang="ko-KR" altLang="en-US" sz="28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800" dirty="0" smtClean="0">
                <a:solidFill>
                  <a:srgbClr val="000000"/>
                </a:solidFill>
                <a:latin typeface="+mn-ea"/>
              </a:rPr>
              <a:t>9(</a:t>
            </a:r>
            <a:r>
              <a:rPr lang="ko-KR" altLang="en-US" sz="2800" dirty="0" err="1" smtClean="0">
                <a:solidFill>
                  <a:srgbClr val="000000"/>
                </a:solidFill>
                <a:latin typeface="+mn-ea"/>
              </a:rPr>
              <a:t>대사동</a:t>
            </a:r>
            <a:r>
              <a:rPr lang="en-US" altLang="ko-KR" sz="2800" dirty="0" smtClean="0">
                <a:solidFill>
                  <a:srgbClr val="000000"/>
                </a:solidFill>
                <a:latin typeface="+mn-ea"/>
              </a:rPr>
              <a:t>)</a:t>
            </a:r>
          </a:p>
          <a:p>
            <a:pPr marL="0" algn="just">
              <a:lnSpc>
                <a:spcPct val="160000"/>
              </a:lnSpc>
              <a:spcBef>
                <a:spcPts val="0"/>
              </a:spcBef>
            </a:pPr>
            <a:endParaRPr lang="ko-KR" altLang="en-US" sz="2800" dirty="0" smtClean="0">
              <a:solidFill>
                <a:srgbClr val="000000"/>
              </a:solidFill>
              <a:latin typeface="함초롬바탕"/>
            </a:endParaRPr>
          </a:p>
          <a:p>
            <a:pPr marL="0" algn="just">
              <a:lnSpc>
                <a:spcPct val="160000"/>
              </a:lnSpc>
              <a:spcBef>
                <a:spcPts val="0"/>
              </a:spcBef>
            </a:pPr>
            <a:endParaRPr lang="ko-KR" altLang="en-US" sz="2800" dirty="0" smtClean="0">
              <a:solidFill>
                <a:srgbClr val="000000"/>
              </a:solidFill>
              <a:latin typeface="함초롬바탕"/>
            </a:endParaRPr>
          </a:p>
          <a:p>
            <a:endParaRPr lang="ko-KR" altLang="en-US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지원 내용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576880"/>
            <a:ext cx="2267744" cy="1281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noname01(창업공간-대제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384038" cy="3284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그림 2" descr="noname01(창업공간-대제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 flipV="1">
            <a:off x="4759962" y="1"/>
            <a:ext cx="4384038" cy="3284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그림 3" descr="noname01(창업공간-대사동2)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668080"/>
            <a:ext cx="4283968" cy="3189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그림 4" descr="noname01(창업공간-대사동)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660239" y="3717032"/>
            <a:ext cx="4483761" cy="31409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87649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  <a:buNone/>
            </a:pPr>
            <a:r>
              <a:rPr lang="ko-KR" altLang="en-US" sz="4400" b="1" dirty="0" smtClean="0"/>
              <a:t>■ </a:t>
            </a:r>
            <a:r>
              <a:rPr lang="ko-KR" altLang="en-US" sz="4400" b="1" dirty="0" smtClean="0">
                <a:solidFill>
                  <a:schemeClr val="accent2"/>
                </a:solidFill>
              </a:rPr>
              <a:t>창업비용지원</a:t>
            </a:r>
            <a:endParaRPr lang="en-US" altLang="ko-KR" sz="4400" b="1" dirty="0" smtClean="0">
              <a:solidFill>
                <a:schemeClr val="accent2"/>
              </a:solidFill>
            </a:endParaRPr>
          </a:p>
          <a:p>
            <a:pPr>
              <a:lnSpc>
                <a:spcPct val="200000"/>
              </a:lnSpc>
              <a:buNone/>
            </a:pPr>
            <a:r>
              <a:rPr lang="en-US" altLang="ko-KR" sz="4400" b="1" dirty="0" smtClean="0"/>
              <a:t> </a:t>
            </a:r>
            <a:r>
              <a:rPr lang="ko-KR" altLang="en-US" sz="3900" b="1" dirty="0" smtClean="0">
                <a:solidFill>
                  <a:schemeClr val="accent2"/>
                </a:solidFill>
              </a:rPr>
              <a:t>최소 </a:t>
            </a:r>
            <a:r>
              <a:rPr lang="en-US" altLang="ko-KR" sz="3900" b="1" dirty="0" smtClean="0">
                <a:solidFill>
                  <a:schemeClr val="accent2"/>
                </a:solidFill>
              </a:rPr>
              <a:t>2,000</a:t>
            </a:r>
            <a:r>
              <a:rPr lang="ko-KR" altLang="en-US" sz="3900" b="1" dirty="0" smtClean="0">
                <a:solidFill>
                  <a:schemeClr val="accent2"/>
                </a:solidFill>
              </a:rPr>
              <a:t>만원</a:t>
            </a:r>
            <a:r>
              <a:rPr lang="en-US" altLang="ko-KR" sz="3900" b="1" dirty="0" smtClean="0">
                <a:solidFill>
                  <a:schemeClr val="accent2"/>
                </a:solidFill>
              </a:rPr>
              <a:t>~ </a:t>
            </a:r>
            <a:r>
              <a:rPr lang="ko-KR" altLang="en-US" sz="3900" b="1" dirty="0" smtClean="0">
                <a:solidFill>
                  <a:schemeClr val="accent2"/>
                </a:solidFill>
              </a:rPr>
              <a:t>최대 </a:t>
            </a:r>
            <a:r>
              <a:rPr lang="en-US" altLang="ko-KR" sz="3900" b="1" dirty="0" smtClean="0">
                <a:solidFill>
                  <a:schemeClr val="accent2"/>
                </a:solidFill>
              </a:rPr>
              <a:t>4,000</a:t>
            </a:r>
            <a:r>
              <a:rPr lang="ko-KR" altLang="en-US" sz="3900" b="1" dirty="0" smtClean="0">
                <a:solidFill>
                  <a:schemeClr val="accent2"/>
                </a:solidFill>
              </a:rPr>
              <a:t>만원  </a:t>
            </a:r>
            <a:r>
              <a:rPr lang="ko-KR" altLang="en-US" sz="4400" b="1" dirty="0" smtClean="0"/>
              <a:t>한도 내에서 차등 지원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지원 내용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96044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4000" b="1" dirty="0" smtClean="0">
                <a:solidFill>
                  <a:schemeClr val="accent2"/>
                </a:solidFill>
              </a:rPr>
              <a:t> </a:t>
            </a:r>
            <a:r>
              <a:rPr lang="ko-KR" altLang="en-US" sz="4000" b="1" dirty="0" smtClean="0"/>
              <a:t>■ </a:t>
            </a:r>
            <a:r>
              <a:rPr lang="ko-KR" altLang="en-US" sz="4000" b="1" dirty="0" smtClean="0">
                <a:solidFill>
                  <a:schemeClr val="accent2"/>
                </a:solidFill>
              </a:rPr>
              <a:t>전문 </a:t>
            </a:r>
            <a:r>
              <a:rPr lang="ko-KR" altLang="en-US" sz="4000" b="1" dirty="0" err="1" smtClean="0">
                <a:solidFill>
                  <a:schemeClr val="accent2"/>
                </a:solidFill>
              </a:rPr>
              <a:t>멘토링</a:t>
            </a:r>
            <a:r>
              <a:rPr lang="ko-KR" altLang="en-US" sz="4000" b="1" dirty="0" smtClean="0">
                <a:solidFill>
                  <a:schemeClr val="accent2"/>
                </a:solidFill>
              </a:rPr>
              <a:t> 서비스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•</a:t>
            </a:r>
            <a:r>
              <a:rPr lang="ko-KR" altLang="en-US" b="1" dirty="0" err="1" smtClean="0"/>
              <a:t>소셜미션</a:t>
            </a:r>
            <a:r>
              <a:rPr lang="ko-KR" altLang="en-US" b="1" dirty="0" smtClean="0"/>
              <a:t> 및 비즈니스모델 명확화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•</a:t>
            </a:r>
            <a:r>
              <a:rPr lang="ko-KR" altLang="en-US" b="1" dirty="0" smtClean="0"/>
              <a:t>일상적 경영관리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•</a:t>
            </a:r>
            <a:r>
              <a:rPr lang="ko-KR" altLang="en-US" b="1" dirty="0" smtClean="0"/>
              <a:t>경영시스템 구축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•</a:t>
            </a:r>
            <a:r>
              <a:rPr lang="ko-KR" altLang="en-US" b="1" dirty="0" smtClean="0"/>
              <a:t>신규 사업 창출지원</a:t>
            </a:r>
            <a:endParaRPr lang="en-US" altLang="ko-KR" b="1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지원 내용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495520"/>
            <a:ext cx="2411760" cy="1362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3600" b="1" dirty="0" smtClean="0">
                <a:solidFill>
                  <a:schemeClr val="accent2"/>
                </a:solidFill>
              </a:rPr>
              <a:t> </a:t>
            </a:r>
            <a:r>
              <a:rPr lang="ko-KR" altLang="en-US" sz="3600" b="1" dirty="0" smtClean="0"/>
              <a:t>■ </a:t>
            </a:r>
            <a:r>
              <a:rPr lang="ko-KR" altLang="en-US" sz="3600" b="1" dirty="0" smtClean="0">
                <a:solidFill>
                  <a:schemeClr val="accent2"/>
                </a:solidFill>
              </a:rPr>
              <a:t>네트워크 지원</a:t>
            </a:r>
          </a:p>
          <a:p>
            <a:pPr>
              <a:lnSpc>
                <a:spcPct val="150000"/>
              </a:lnSpc>
              <a:buNone/>
            </a:pPr>
            <a:r>
              <a:rPr lang="ko-KR" altLang="en-US" sz="3600" b="1" dirty="0" smtClean="0"/>
              <a:t> </a:t>
            </a:r>
            <a:r>
              <a:rPr lang="en-US" altLang="ko-KR" sz="3600" b="1" dirty="0" smtClean="0"/>
              <a:t>-</a:t>
            </a:r>
            <a:r>
              <a:rPr lang="ko-KR" altLang="en-US" sz="3600" b="1" dirty="0" smtClean="0"/>
              <a:t> </a:t>
            </a:r>
            <a:r>
              <a:rPr lang="ko-KR" altLang="en-US" sz="3600" b="1" dirty="0" err="1" smtClean="0"/>
              <a:t>지역내</a:t>
            </a:r>
            <a:r>
              <a:rPr lang="ko-KR" altLang="en-US" sz="3600" b="1" dirty="0" smtClean="0"/>
              <a:t> </a:t>
            </a:r>
            <a:r>
              <a:rPr lang="ko-KR" altLang="en-US" sz="3600" b="1" dirty="0" err="1" smtClean="0"/>
              <a:t>사회적경제</a:t>
            </a:r>
            <a:r>
              <a:rPr lang="ko-KR" altLang="en-US" sz="3600" b="1" dirty="0" smtClean="0"/>
              <a:t> 조직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/>
              <a:t>사업체</a:t>
            </a:r>
            <a:r>
              <a:rPr lang="en-US" altLang="ko-KR" sz="3600" b="1" dirty="0" smtClean="0"/>
              <a:t>)</a:t>
            </a:r>
            <a:r>
              <a:rPr lang="ko-KR" altLang="en-US" sz="3600" b="1" dirty="0" smtClean="0"/>
              <a:t>와의 자원연계</a:t>
            </a:r>
            <a:endParaRPr lang="en-US" altLang="ko-KR" sz="3600" b="1" dirty="0" smtClean="0"/>
          </a:p>
          <a:p>
            <a:pPr>
              <a:lnSpc>
                <a:spcPct val="150000"/>
              </a:lnSpc>
              <a:buNone/>
            </a:pPr>
            <a:endParaRPr lang="ko-KR" altLang="en-US" sz="3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3600" b="1" dirty="0" smtClean="0">
                <a:solidFill>
                  <a:schemeClr val="accent2"/>
                </a:solidFill>
              </a:rPr>
              <a:t> </a:t>
            </a:r>
            <a:r>
              <a:rPr lang="ko-KR" altLang="en-US" sz="3600" b="1" dirty="0" smtClean="0"/>
              <a:t>■ </a:t>
            </a:r>
            <a:r>
              <a:rPr lang="ko-KR" altLang="en-US" sz="3600" b="1" dirty="0" smtClean="0">
                <a:solidFill>
                  <a:schemeClr val="accent2"/>
                </a:solidFill>
              </a:rPr>
              <a:t>모니터링 및 사후지원</a:t>
            </a:r>
          </a:p>
          <a:p>
            <a:pPr>
              <a:lnSpc>
                <a:spcPct val="150000"/>
              </a:lnSpc>
            </a:pPr>
            <a:endParaRPr lang="ko-KR" altLang="en-US" sz="3600" b="1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지원 내용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576880"/>
            <a:ext cx="2267744" cy="1281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■ 신청자격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• </a:t>
            </a:r>
            <a:r>
              <a:rPr lang="ko-KR" altLang="en-US" b="1" dirty="0" err="1" smtClean="0"/>
              <a:t>사회적기업가로서</a:t>
            </a:r>
            <a:r>
              <a:rPr lang="ko-KR" altLang="en-US" b="1" dirty="0" smtClean="0"/>
              <a:t> 자질이 있고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사회적기업</a:t>
            </a:r>
            <a:r>
              <a:rPr lang="ko-KR" altLang="en-US" b="1" dirty="0" smtClean="0"/>
              <a:t> 창업을 준비하는 자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• </a:t>
            </a:r>
            <a:r>
              <a:rPr lang="ko-KR" altLang="en-US" b="1" dirty="0" err="1" smtClean="0"/>
              <a:t>사회적기업가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팀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은 최종 선정 시 계약기간 내 창업이 가능한 사람이어야 함</a:t>
            </a:r>
            <a:r>
              <a:rPr lang="en-US" altLang="ko-KR" b="1" dirty="0" smtClean="0"/>
              <a:t>.</a:t>
            </a:r>
            <a:endParaRPr lang="ko-KR" altLang="en-US" b="1" dirty="0" smtClean="0"/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• 1</a:t>
            </a:r>
            <a:r>
              <a:rPr lang="ko-KR" altLang="en-US" b="1" dirty="0" smtClean="0"/>
              <a:t>인 신청도 가능 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(</a:t>
            </a:r>
            <a:r>
              <a:rPr lang="ko-KR" altLang="en-US" b="1" dirty="0" smtClean="0"/>
              <a:t>단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사전교육 이수 </a:t>
            </a:r>
            <a:r>
              <a:rPr lang="ko-KR" altLang="en-US" b="1" dirty="0" smtClean="0">
                <a:solidFill>
                  <a:schemeClr val="accent2"/>
                </a:solidFill>
              </a:rPr>
              <a:t>전까지 최소 </a:t>
            </a:r>
            <a:r>
              <a:rPr lang="en-US" altLang="ko-KR" b="1" dirty="0" smtClean="0">
                <a:solidFill>
                  <a:schemeClr val="accent2"/>
                </a:solidFill>
              </a:rPr>
              <a:t>3</a:t>
            </a:r>
            <a:r>
              <a:rPr lang="ko-KR" altLang="en-US" b="1" dirty="0" err="1" smtClean="0">
                <a:solidFill>
                  <a:schemeClr val="accent2"/>
                </a:solidFill>
              </a:rPr>
              <a:t>인이상의</a:t>
            </a:r>
            <a:r>
              <a:rPr lang="ko-KR" altLang="en-US" b="1" dirty="0" smtClean="0">
                <a:solidFill>
                  <a:schemeClr val="accent2"/>
                </a:solidFill>
              </a:rPr>
              <a:t> 팀을 구성</a:t>
            </a:r>
            <a:r>
              <a:rPr lang="en-US" altLang="ko-KR" b="1" dirty="0" smtClean="0">
                <a:solidFill>
                  <a:schemeClr val="accent2"/>
                </a:solidFill>
              </a:rPr>
              <a:t>,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팀 구성원 가운데 </a:t>
            </a:r>
            <a:r>
              <a:rPr lang="en-US" altLang="ko-KR" b="1" dirty="0" smtClean="0">
                <a:solidFill>
                  <a:schemeClr val="accent2"/>
                </a:solidFill>
              </a:rPr>
              <a:t>50%</a:t>
            </a:r>
            <a:r>
              <a:rPr lang="ko-KR" altLang="en-US" b="1" dirty="0" smtClean="0">
                <a:solidFill>
                  <a:schemeClr val="accent2"/>
                </a:solidFill>
              </a:rPr>
              <a:t>이상은 사전교육 이수 必</a:t>
            </a:r>
            <a:r>
              <a:rPr lang="en-US" altLang="ko-KR" b="1" dirty="0" smtClean="0">
                <a:solidFill>
                  <a:schemeClr val="accent2"/>
                </a:solidFill>
              </a:rPr>
              <a:t>)</a:t>
            </a:r>
            <a:endParaRPr lang="ko-KR" altLang="en-US" b="1" dirty="0" smtClean="0">
              <a:solidFill>
                <a:schemeClr val="accent2"/>
              </a:solidFill>
            </a:endParaRP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accent2"/>
                </a:solidFill>
              </a:rPr>
              <a:t>「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모집</a:t>
            </a:r>
            <a:endParaRPr lang="ko-KR" altLang="en-US" sz="32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495520"/>
            <a:ext cx="2411760" cy="1362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28596" y="1643051"/>
            <a:ext cx="8229600" cy="400052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- (</a:t>
            </a:r>
            <a:r>
              <a:rPr lang="ko-KR" altLang="en-US" dirty="0" smtClean="0"/>
              <a:t>퇴직･실업자</a:t>
            </a:r>
            <a:r>
              <a:rPr lang="en-US" altLang="ko-KR" dirty="0" smtClean="0"/>
              <a:t>) </a:t>
            </a:r>
            <a:r>
              <a:rPr lang="ko-KR" altLang="en-US" dirty="0" smtClean="0"/>
              <a:t>지원 계약 종료일까지 창업이 가능한 사람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- (</a:t>
            </a:r>
            <a:r>
              <a:rPr lang="ko-KR" altLang="en-US" dirty="0" smtClean="0"/>
              <a:t>학생</a:t>
            </a:r>
            <a:r>
              <a:rPr lang="en-US" altLang="ko-KR" dirty="0" smtClean="0"/>
              <a:t>) </a:t>
            </a:r>
            <a:r>
              <a:rPr lang="ko-KR" altLang="en-US" dirty="0" smtClean="0"/>
              <a:t>일정 시간을 투자하여 </a:t>
            </a:r>
            <a:r>
              <a:rPr lang="ko-KR" altLang="en-US" dirty="0" err="1" smtClean="0"/>
              <a:t>사회적기업을</a:t>
            </a:r>
            <a:r>
              <a:rPr lang="ko-KR" altLang="en-US" dirty="0" smtClean="0"/>
              <a:t> 창업할 수 있을 것으로 인정되는 사람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- (</a:t>
            </a:r>
            <a:r>
              <a:rPr lang="ko-KR" altLang="en-US" dirty="0" smtClean="0"/>
              <a:t>재직자</a:t>
            </a:r>
            <a:r>
              <a:rPr lang="en-US" altLang="ko-KR" dirty="0" smtClean="0"/>
              <a:t>) </a:t>
            </a:r>
            <a:r>
              <a:rPr lang="ko-KR" altLang="en-US" dirty="0" smtClean="0"/>
              <a:t>일정 시간을 투자하여 </a:t>
            </a:r>
            <a:r>
              <a:rPr lang="ko-KR" altLang="en-US" dirty="0" err="1" smtClean="0"/>
              <a:t>사회적기업을</a:t>
            </a:r>
            <a:r>
              <a:rPr lang="ko-KR" altLang="en-US" dirty="0" smtClean="0"/>
              <a:t> 창업할 수 있을 것으로 인정되는 사람 중 소속회사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기관</a:t>
            </a:r>
            <a:r>
              <a:rPr lang="en-US" altLang="ko-KR" dirty="0" smtClean="0"/>
              <a:t>)</a:t>
            </a:r>
            <a:r>
              <a:rPr lang="ko-KR" altLang="en-US" dirty="0" smtClean="0"/>
              <a:t>장 명의의 </a:t>
            </a:r>
            <a:r>
              <a:rPr lang="ko-KR" altLang="en-US" dirty="0" smtClean="0">
                <a:solidFill>
                  <a:schemeClr val="accent2"/>
                </a:solidFill>
              </a:rPr>
              <a:t>창업활동 동의서</a:t>
            </a:r>
            <a:r>
              <a:rPr lang="ko-KR" altLang="en-US" dirty="0" smtClean="0"/>
              <a:t>를 제출한 사람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85794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accent2"/>
                </a:solidFill>
              </a:rPr>
              <a:t>「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모집</a:t>
            </a:r>
            <a:endParaRPr lang="ko-KR" altLang="en-US" sz="32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576880"/>
            <a:ext cx="2267744" cy="12811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1000108"/>
            <a:ext cx="4000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■</a:t>
            </a:r>
            <a:r>
              <a:rPr lang="ko-KR" altLang="en-US" sz="2800" dirty="0" smtClean="0">
                <a:solidFill>
                  <a:schemeClr val="accent2"/>
                </a:solidFill>
              </a:rPr>
              <a:t> </a:t>
            </a:r>
            <a:r>
              <a:rPr lang="ko-KR" altLang="en-US" sz="2800" b="1" dirty="0" smtClean="0"/>
              <a:t>신청자격</a:t>
            </a:r>
            <a:endParaRPr lang="ko-KR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23528" y="1214422"/>
            <a:ext cx="8363272" cy="4580301"/>
          </a:xfrm>
        </p:spPr>
        <p:txBody>
          <a:bodyPr>
            <a:normAutofit/>
          </a:bodyPr>
          <a:lstStyle/>
          <a:p>
            <a:pPr lvl="2">
              <a:buNone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500066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accent2"/>
                </a:solidFill>
              </a:rPr>
              <a:t>「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모집</a:t>
            </a:r>
            <a:endParaRPr lang="ko-KR" altLang="en-US" sz="3200" dirty="0">
              <a:solidFill>
                <a:schemeClr val="accent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857364"/>
            <a:ext cx="8352928" cy="3889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/>
              <a:t>▸ </a:t>
            </a:r>
            <a:r>
              <a:rPr lang="ko-KR" altLang="en-US" sz="2000" b="1" dirty="0" smtClean="0">
                <a:latin typeface="+mn-ea"/>
              </a:rPr>
              <a:t>개인사업자</a:t>
            </a:r>
            <a:r>
              <a:rPr lang="en-US" altLang="ko-KR" sz="2000" b="1" dirty="0">
                <a:latin typeface="+mn-ea"/>
              </a:rPr>
              <a:t>/</a:t>
            </a:r>
            <a:r>
              <a:rPr lang="ko-KR" altLang="en-US" sz="2000" b="1" dirty="0">
                <a:latin typeface="+mn-ea"/>
              </a:rPr>
              <a:t>법인</a:t>
            </a:r>
            <a:r>
              <a:rPr lang="en-US" altLang="ko-KR" sz="2000" b="1" dirty="0">
                <a:latin typeface="+mn-ea"/>
              </a:rPr>
              <a:t>(</a:t>
            </a:r>
            <a:r>
              <a:rPr lang="ko-KR" altLang="en-US" sz="2000" b="1" dirty="0">
                <a:latin typeface="+mn-ea"/>
              </a:rPr>
              <a:t>영리</a:t>
            </a:r>
            <a:r>
              <a:rPr lang="en-US" altLang="ko-KR" sz="2000" b="1" dirty="0">
                <a:latin typeface="+mn-ea"/>
              </a:rPr>
              <a:t>/</a:t>
            </a:r>
            <a:r>
              <a:rPr lang="ko-KR" altLang="en-US" sz="2000" b="1" dirty="0">
                <a:latin typeface="+mn-ea"/>
              </a:rPr>
              <a:t>비영리</a:t>
            </a:r>
            <a:r>
              <a:rPr lang="en-US" altLang="ko-KR" sz="2000" b="1" dirty="0">
                <a:latin typeface="+mn-ea"/>
              </a:rPr>
              <a:t>)</a:t>
            </a:r>
            <a:r>
              <a:rPr lang="ko-KR" altLang="en-US" sz="2000" b="1" dirty="0">
                <a:latin typeface="+mn-ea"/>
              </a:rPr>
              <a:t>의 대표 또는 임원으로 재직 </a:t>
            </a:r>
            <a:r>
              <a:rPr lang="ko-KR" altLang="en-US" sz="2000" b="1" dirty="0" err="1" smtClean="0">
                <a:latin typeface="+mn-ea"/>
              </a:rPr>
              <a:t>중인자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▸ </a:t>
            </a:r>
            <a:r>
              <a:rPr lang="ko-KR" altLang="en-US" sz="2000" b="1" dirty="0" smtClean="0">
                <a:latin typeface="+mn-ea"/>
              </a:rPr>
              <a:t>제출 서류에 허위 사실을 기재한 자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▸ </a:t>
            </a:r>
            <a:r>
              <a:rPr lang="ko-KR" altLang="en-US" sz="2000" b="1" dirty="0" smtClean="0">
                <a:latin typeface="+mn-ea"/>
              </a:rPr>
              <a:t>최근 </a:t>
            </a:r>
            <a:r>
              <a:rPr lang="en-US" altLang="ko-KR" sz="2000" b="1" dirty="0" smtClean="0">
                <a:latin typeface="+mn-ea"/>
              </a:rPr>
              <a:t>3</a:t>
            </a:r>
            <a:r>
              <a:rPr lang="ko-KR" altLang="en-US" sz="2000" b="1" dirty="0" smtClean="0">
                <a:latin typeface="+mn-ea"/>
              </a:rPr>
              <a:t>년 이내 정부</a:t>
            </a:r>
            <a:r>
              <a:rPr lang="en-US" altLang="ko-KR" sz="2000" b="1" dirty="0" smtClean="0">
                <a:latin typeface="+mn-ea"/>
              </a:rPr>
              <a:t>, </a:t>
            </a:r>
            <a:r>
              <a:rPr lang="ko-KR" altLang="en-US" sz="2000" b="1" dirty="0" smtClean="0">
                <a:latin typeface="+mn-ea"/>
              </a:rPr>
              <a:t>중소기업청</a:t>
            </a:r>
            <a:r>
              <a:rPr lang="en-US" altLang="ko-KR" sz="2000" b="1" dirty="0" smtClean="0">
                <a:latin typeface="+mn-ea"/>
              </a:rPr>
              <a:t>, </a:t>
            </a:r>
            <a:r>
              <a:rPr lang="ko-KR" altLang="en-US" sz="2000" b="1" dirty="0" err="1" smtClean="0">
                <a:latin typeface="+mn-ea"/>
              </a:rPr>
              <a:t>지자체가</a:t>
            </a:r>
            <a:r>
              <a:rPr lang="ko-KR" altLang="en-US" sz="2000" b="1" dirty="0" smtClean="0">
                <a:latin typeface="+mn-ea"/>
              </a:rPr>
              <a:t> 추진하는 창업지원사업에 참여한 자  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▸ </a:t>
            </a:r>
            <a:r>
              <a:rPr lang="ko-KR" altLang="en-US" sz="2000" b="1" dirty="0" smtClean="0">
                <a:latin typeface="+mn-ea"/>
              </a:rPr>
              <a:t>고용노동부</a:t>
            </a:r>
            <a:r>
              <a:rPr lang="en-US" altLang="ko-KR" sz="2000" b="1" dirty="0" smtClean="0">
                <a:latin typeface="+mn-ea"/>
              </a:rPr>
              <a:t>, </a:t>
            </a:r>
            <a:r>
              <a:rPr lang="ko-KR" altLang="en-US" sz="2000" b="1" dirty="0" err="1" smtClean="0">
                <a:latin typeface="+mn-ea"/>
              </a:rPr>
              <a:t>사회적기업진흥원이</a:t>
            </a:r>
            <a:r>
              <a:rPr lang="ko-KR" altLang="en-US" sz="2000" b="1" dirty="0" smtClean="0">
                <a:latin typeface="+mn-ea"/>
              </a:rPr>
              <a:t> 정부지원사업 참여를 제한한 경우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▸ </a:t>
            </a:r>
            <a:r>
              <a:rPr lang="ko-KR" altLang="en-US" sz="2000" b="1" dirty="0" smtClean="0">
                <a:latin typeface="+mn-ea"/>
              </a:rPr>
              <a:t>관련법상 창업 불가능한 경우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▸</a:t>
            </a:r>
            <a:r>
              <a:rPr lang="ko-KR" altLang="en-US" sz="2000" b="1" dirty="0" smtClean="0">
                <a:latin typeface="+mn-ea"/>
              </a:rPr>
              <a:t> 세법에 따른 세금 체납자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/>
              <a:t>▸ </a:t>
            </a:r>
            <a:r>
              <a:rPr lang="ko-KR" altLang="en-US" sz="2000" b="1" dirty="0" smtClean="0">
                <a:latin typeface="+mn-ea"/>
              </a:rPr>
              <a:t>동일 사업아이템으로 타 정부지원사업에 참여한 자</a:t>
            </a:r>
            <a:endParaRPr lang="ko-KR" altLang="en-US" sz="2000" b="1" dirty="0">
              <a:latin typeface="+mn-ea"/>
            </a:endParaRPr>
          </a:p>
        </p:txBody>
      </p:sp>
      <p:pic>
        <p:nvPicPr>
          <p:cNvPr id="5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5617560"/>
            <a:ext cx="2195736" cy="124044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58" y="1214422"/>
            <a:ext cx="4000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■ 신청 제외</a:t>
            </a:r>
            <a:endParaRPr lang="ko-KR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ko-KR" altLang="en-US" sz="2500" b="1" dirty="0" smtClean="0"/>
              <a:t>■  신청기간 및 신청방법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2500" b="1" dirty="0" smtClean="0"/>
              <a:t>• </a:t>
            </a:r>
            <a:r>
              <a:rPr lang="ko-KR" altLang="en-US" sz="2500" b="1" dirty="0" smtClean="0"/>
              <a:t>신청기간 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: 2013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년 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3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월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25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일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(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월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) 18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시까지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2500" b="1" dirty="0" smtClean="0"/>
              <a:t>• </a:t>
            </a:r>
            <a:r>
              <a:rPr lang="ko-KR" altLang="en-US" sz="2500" b="1" dirty="0" smtClean="0"/>
              <a:t>신청방법 </a:t>
            </a:r>
            <a:r>
              <a:rPr lang="en-US" altLang="ko-KR" sz="2500" b="1" dirty="0" smtClean="0"/>
              <a:t>: </a:t>
            </a:r>
            <a:r>
              <a:rPr lang="ko-KR" altLang="en-US" sz="2500" b="1" dirty="0" err="1" smtClean="0"/>
              <a:t>풀뿌리사람들</a:t>
            </a:r>
            <a:r>
              <a:rPr lang="ko-KR" altLang="en-US" sz="2500" b="1" dirty="0" smtClean="0"/>
              <a:t> 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방문접수 또는 우편 접수   </a:t>
            </a:r>
            <a:endParaRPr lang="en-US" altLang="ko-KR" sz="2500" b="1" dirty="0" smtClean="0">
              <a:solidFill>
                <a:schemeClr val="accent2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500" b="1" dirty="0" smtClean="0">
                <a:solidFill>
                  <a:schemeClr val="accent2"/>
                </a:solidFill>
              </a:rPr>
              <a:t>                   </a:t>
            </a:r>
            <a:r>
              <a:rPr lang="en-US" altLang="ko-KR" sz="2500" b="1" dirty="0" smtClean="0"/>
              <a:t>(</a:t>
            </a:r>
            <a:r>
              <a:rPr lang="ko-KR" altLang="en-US" sz="2500" b="1" dirty="0" smtClean="0"/>
              <a:t>당일 </a:t>
            </a:r>
            <a:r>
              <a:rPr lang="ko-KR" altLang="en-US" sz="2500" b="1" dirty="0" err="1" smtClean="0"/>
              <a:t>도착분에</a:t>
            </a:r>
            <a:r>
              <a:rPr lang="ko-KR" altLang="en-US" sz="2500" b="1" dirty="0" smtClean="0"/>
              <a:t> 한함</a:t>
            </a:r>
            <a:r>
              <a:rPr lang="en-US" altLang="ko-KR" sz="2500" b="1" dirty="0" smtClean="0"/>
              <a:t>)</a:t>
            </a:r>
            <a:endParaRPr lang="ko-KR" altLang="en-US" sz="2500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sz="2500" b="1" dirty="0" smtClean="0"/>
              <a:t>       대전 중구 </a:t>
            </a:r>
            <a:r>
              <a:rPr lang="ko-KR" altLang="en-US" sz="2500" b="1" dirty="0" err="1" smtClean="0"/>
              <a:t>대흥로</a:t>
            </a:r>
            <a:r>
              <a:rPr lang="ko-KR" altLang="en-US" sz="2500" b="1" dirty="0" smtClean="0"/>
              <a:t> </a:t>
            </a:r>
            <a:r>
              <a:rPr lang="en-US" altLang="ko-KR" sz="2500" b="1" dirty="0" smtClean="0"/>
              <a:t>10</a:t>
            </a:r>
            <a:r>
              <a:rPr lang="ko-KR" altLang="en-US" sz="2500" b="1" dirty="0" err="1" smtClean="0"/>
              <a:t>번길</a:t>
            </a:r>
            <a:r>
              <a:rPr lang="ko-KR" altLang="en-US" sz="2500" b="1" dirty="0" smtClean="0"/>
              <a:t> </a:t>
            </a:r>
            <a:r>
              <a:rPr lang="en-US" altLang="ko-KR" sz="2500" b="1" dirty="0" smtClean="0"/>
              <a:t>9(</a:t>
            </a:r>
            <a:r>
              <a:rPr lang="ko-KR" altLang="en-US" sz="2500" b="1" dirty="0" smtClean="0"/>
              <a:t>구 연정국악원 뒤편</a:t>
            </a:r>
            <a:r>
              <a:rPr lang="en-US" altLang="ko-KR" sz="2500" b="1" dirty="0" smtClean="0"/>
              <a:t>)</a:t>
            </a:r>
            <a:endParaRPr lang="ko-KR" altLang="en-US" sz="25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2500" b="1" dirty="0" smtClean="0">
                <a:solidFill>
                  <a:schemeClr val="accent2"/>
                </a:solidFill>
              </a:rPr>
              <a:t>-&gt; 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인터넷접수창구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(se-incu.socialenterprise.or.kr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 에 </a:t>
            </a:r>
            <a:r>
              <a:rPr lang="ko-KR" altLang="en-US" sz="2500" b="1" dirty="0" err="1" smtClean="0">
                <a:solidFill>
                  <a:schemeClr val="accent2"/>
                </a:solidFill>
              </a:rPr>
              <a:t>참여신청해야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 신청 완료</a:t>
            </a:r>
            <a:endParaRPr lang="en-US" altLang="ko-KR" sz="2500" b="1" dirty="0" smtClean="0">
              <a:solidFill>
                <a:schemeClr val="accent2"/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2500" b="1" dirty="0">
              <a:solidFill>
                <a:schemeClr val="accent2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accent2"/>
                </a:solidFill>
              </a:rPr>
              <a:t>「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모집</a:t>
            </a:r>
            <a:endParaRPr lang="ko-KR" altLang="en-US" sz="32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380388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ko-KR" altLang="en-US" sz="4000" b="1" dirty="0" smtClean="0"/>
              <a:t>신청서류 </a:t>
            </a:r>
            <a:r>
              <a:rPr lang="ko-KR" altLang="en-US" sz="4000" b="1" dirty="0" err="1" smtClean="0">
                <a:solidFill>
                  <a:schemeClr val="accent2"/>
                </a:solidFill>
              </a:rPr>
              <a:t>이메일</a:t>
            </a:r>
            <a:r>
              <a:rPr lang="ko-KR" altLang="en-US" sz="4000" b="1" dirty="0" smtClean="0">
                <a:solidFill>
                  <a:schemeClr val="accent2"/>
                </a:solidFill>
              </a:rPr>
              <a:t> </a:t>
            </a:r>
            <a:r>
              <a:rPr lang="ko-KR" altLang="en-US" sz="4000" b="1" dirty="0" smtClean="0"/>
              <a:t>제출</a:t>
            </a:r>
            <a:endParaRPr lang="en-US" altLang="ko-KR" sz="40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4000" b="1" dirty="0" smtClean="0"/>
              <a:t> </a:t>
            </a:r>
            <a:r>
              <a:rPr lang="en-US" altLang="ko-KR" sz="3000" b="1" dirty="0" smtClean="0">
                <a:solidFill>
                  <a:schemeClr val="accent2"/>
                </a:solidFill>
              </a:rPr>
              <a:t>3</a:t>
            </a:r>
            <a:r>
              <a:rPr lang="ko-KR" altLang="en-US" sz="3000" b="1" dirty="0" smtClean="0">
                <a:solidFill>
                  <a:schemeClr val="accent2"/>
                </a:solidFill>
              </a:rPr>
              <a:t>월 </a:t>
            </a:r>
            <a:r>
              <a:rPr lang="en-US" altLang="ko-KR" sz="3000" b="1" dirty="0" smtClean="0">
                <a:solidFill>
                  <a:schemeClr val="accent2"/>
                </a:solidFill>
              </a:rPr>
              <a:t>25</a:t>
            </a:r>
            <a:r>
              <a:rPr lang="ko-KR" altLang="en-US" sz="3000" b="1" dirty="0" smtClean="0">
                <a:solidFill>
                  <a:schemeClr val="accent2"/>
                </a:solidFill>
              </a:rPr>
              <a:t>일 </a:t>
            </a:r>
            <a:r>
              <a:rPr lang="en-US" altLang="ko-KR" sz="3000" b="1" dirty="0" smtClean="0">
                <a:solidFill>
                  <a:schemeClr val="accent2"/>
                </a:solidFill>
              </a:rPr>
              <a:t>18:00 </a:t>
            </a:r>
            <a:r>
              <a:rPr lang="ko-KR" altLang="en-US" sz="3000" b="1" dirty="0" smtClean="0"/>
              <a:t>까지</a:t>
            </a:r>
            <a:endParaRPr lang="en-US" altLang="ko-KR" sz="3000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sz="3000" b="1" dirty="0" smtClean="0"/>
              <a:t>   </a:t>
            </a:r>
            <a:r>
              <a:rPr lang="ko-KR" altLang="en-US" sz="3000" b="1" dirty="0" err="1" smtClean="0"/>
              <a:t>이메일주소</a:t>
            </a:r>
            <a:r>
              <a:rPr lang="ko-KR" altLang="en-US" sz="3000" b="1" dirty="0" smtClean="0"/>
              <a:t> </a:t>
            </a:r>
            <a:r>
              <a:rPr lang="en-US" altLang="ko-KR" sz="3000" b="1" dirty="0" smtClean="0"/>
              <a:t>: </a:t>
            </a:r>
            <a:r>
              <a:rPr lang="en-US" altLang="ko-KR" sz="3000" b="1" dirty="0" smtClean="0">
                <a:solidFill>
                  <a:schemeClr val="accent2"/>
                </a:solidFill>
                <a:hlinkClick r:id="rId2"/>
              </a:rPr>
              <a:t>3829924@gmail.com</a:t>
            </a:r>
            <a:endParaRPr lang="en-US" altLang="ko-KR" sz="3000" b="1" dirty="0" smtClean="0">
              <a:solidFill>
                <a:schemeClr val="accent2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500" b="1" dirty="0" smtClean="0"/>
              <a:t>* </a:t>
            </a:r>
            <a:r>
              <a:rPr lang="ko-KR" altLang="en-US" sz="2500" b="1" dirty="0" smtClean="0"/>
              <a:t>제출시 제목 </a:t>
            </a:r>
            <a:endParaRPr lang="en-US" altLang="ko-KR" sz="25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2500" b="1" dirty="0" smtClean="0">
                <a:solidFill>
                  <a:schemeClr val="accent2"/>
                </a:solidFill>
              </a:rPr>
              <a:t> </a:t>
            </a:r>
            <a:r>
              <a:rPr lang="en-US" altLang="ko-KR" sz="2500" b="1" dirty="0" smtClean="0"/>
              <a:t>: </a:t>
            </a:r>
            <a:r>
              <a:rPr lang="ko-KR" altLang="en-US" sz="2500" b="1" dirty="0" err="1" smtClean="0">
                <a:solidFill>
                  <a:schemeClr val="accent2"/>
                </a:solidFill>
              </a:rPr>
              <a:t>팀명</a:t>
            </a:r>
            <a:r>
              <a:rPr lang="en-US" altLang="ko-KR" sz="2500" b="1" dirty="0" smtClean="0">
                <a:solidFill>
                  <a:schemeClr val="accent2"/>
                </a:solidFill>
              </a:rPr>
              <a:t>-13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년도 </a:t>
            </a:r>
            <a:r>
              <a:rPr lang="ko-KR" altLang="en-US" sz="2500" b="1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2500" b="1" dirty="0" smtClean="0">
                <a:solidFill>
                  <a:schemeClr val="accent2"/>
                </a:solidFill>
              </a:rPr>
              <a:t> 육성사업 참여신청서류 제출</a:t>
            </a:r>
            <a:endParaRPr lang="ko-KR" altLang="en-US" sz="2500" b="1" dirty="0">
              <a:solidFill>
                <a:schemeClr val="accent2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accent2"/>
                </a:solidFill>
              </a:rPr>
              <a:t>「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모집</a:t>
            </a:r>
            <a:endParaRPr lang="ko-KR" altLang="en-US" sz="32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ko-KR" altLang="en-US" dirty="0" smtClean="0"/>
              <a:t>■ 신청서류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1. </a:t>
            </a:r>
            <a:r>
              <a:rPr lang="ko-KR" altLang="en-US" b="1" dirty="0" smtClean="0"/>
              <a:t>「</a:t>
            </a:r>
            <a:r>
              <a:rPr lang="en-US" altLang="ko-KR" b="1" dirty="0" smtClean="0"/>
              <a:t>2013</a:t>
            </a:r>
            <a:r>
              <a:rPr lang="ko-KR" altLang="en-US" b="1" dirty="0" smtClean="0"/>
              <a:t>년도 </a:t>
            </a:r>
            <a:r>
              <a:rPr lang="ko-KR" altLang="en-US" b="1" dirty="0" err="1" smtClean="0"/>
              <a:t>사회적기업가</a:t>
            </a:r>
            <a:r>
              <a:rPr lang="ko-KR" altLang="en-US" b="1" dirty="0" smtClean="0"/>
              <a:t> 육성사업」참여신청서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2. </a:t>
            </a:r>
            <a:r>
              <a:rPr lang="ko-KR" altLang="en-US" b="1" dirty="0" err="1" smtClean="0"/>
              <a:t>사업화계획서</a:t>
            </a:r>
            <a:endParaRPr lang="ko-KR" altLang="en-US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3. </a:t>
            </a:r>
            <a:r>
              <a:rPr lang="ko-KR" altLang="en-US" b="1" dirty="0" smtClean="0"/>
              <a:t>대표자 자기소개서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4. </a:t>
            </a:r>
            <a:r>
              <a:rPr lang="ko-KR" altLang="en-US" b="1" dirty="0" smtClean="0"/>
              <a:t>대표자 및 구성원 명단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5. </a:t>
            </a:r>
            <a:r>
              <a:rPr lang="ko-KR" altLang="en-US" b="1" dirty="0" smtClean="0"/>
              <a:t>대표자 및 구성원 주민등록등본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6. </a:t>
            </a:r>
            <a:r>
              <a:rPr lang="ko-KR" altLang="en-US" b="1" dirty="0" smtClean="0"/>
              <a:t>개인정보 수집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조회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활동 및 제</a:t>
            </a:r>
            <a:r>
              <a:rPr lang="en-US" altLang="ko-KR" b="1" dirty="0" smtClean="0"/>
              <a:t>3</a:t>
            </a:r>
            <a:r>
              <a:rPr lang="ko-KR" altLang="en-US" b="1" dirty="0" smtClean="0"/>
              <a:t>자 제공동의서</a:t>
            </a:r>
            <a:endParaRPr lang="en-US" altLang="ko-KR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b="1" dirty="0" smtClean="0"/>
              <a:t>7. </a:t>
            </a:r>
            <a:r>
              <a:rPr lang="ko-KR" altLang="en-US" b="1" dirty="0" smtClean="0"/>
              <a:t>창업활동동의서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재직자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재학생</a:t>
            </a:r>
            <a:r>
              <a:rPr lang="en-US" altLang="ko-KR" b="1" dirty="0" smtClean="0"/>
              <a:t>)</a:t>
            </a:r>
            <a:endParaRPr lang="ko-KR" altLang="en-US" b="1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76064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accent2"/>
                </a:solidFill>
              </a:rPr>
              <a:t>「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32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3200" dirty="0" smtClean="0">
                <a:solidFill>
                  <a:schemeClr val="accent2"/>
                </a:solidFill>
              </a:rPr>
              <a:t> 모집</a:t>
            </a:r>
            <a:endParaRPr lang="ko-KR" altLang="en-US" sz="32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495520"/>
            <a:ext cx="2411760" cy="1362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89654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ko-KR" altLang="en-US" sz="11200" b="1" dirty="0" smtClean="0"/>
              <a:t>사업화 계획서 작성</a:t>
            </a:r>
            <a:endParaRPr lang="en-US" altLang="ko-KR" sz="11200" b="1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- </a:t>
            </a:r>
            <a:r>
              <a:rPr lang="ko-KR" altLang="en-US" sz="9600" b="1" dirty="0" smtClean="0"/>
              <a:t>사업 개요</a:t>
            </a:r>
            <a:endParaRPr lang="en-US" altLang="ko-KR" sz="9600" b="1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- </a:t>
            </a:r>
            <a:r>
              <a:rPr lang="ko-KR" altLang="en-US" sz="9600" b="1" dirty="0" smtClean="0"/>
              <a:t>구체적인 사회적 미션</a:t>
            </a:r>
            <a:endParaRPr lang="en-US" altLang="ko-KR" sz="9600" b="1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   (</a:t>
            </a:r>
            <a:r>
              <a:rPr lang="ko-KR" altLang="en-US" sz="9600" b="1" dirty="0" smtClean="0"/>
              <a:t>사회문제 해결 방안</a:t>
            </a:r>
            <a:r>
              <a:rPr lang="en-US" altLang="ko-KR" sz="9600" b="1" dirty="0" smtClean="0"/>
              <a:t>, </a:t>
            </a:r>
            <a:r>
              <a:rPr lang="ko-KR" altLang="en-US" sz="9600" b="1" dirty="0" err="1" smtClean="0"/>
              <a:t>사회적가치</a:t>
            </a:r>
            <a:r>
              <a:rPr lang="ko-KR" altLang="en-US" sz="9600" b="1" dirty="0" smtClean="0"/>
              <a:t> 창출 등</a:t>
            </a:r>
            <a:r>
              <a:rPr lang="en-US" altLang="ko-KR" sz="9600" b="1" dirty="0" smtClean="0"/>
              <a:t>)</a:t>
            </a:r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- </a:t>
            </a:r>
            <a:r>
              <a:rPr lang="ko-KR" altLang="en-US" sz="9600" b="1" dirty="0" smtClean="0"/>
              <a:t>사업화 계획</a:t>
            </a:r>
            <a:endParaRPr lang="en-US" altLang="ko-KR" sz="9600" b="1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  (</a:t>
            </a:r>
            <a:r>
              <a:rPr lang="ko-KR" altLang="en-US" sz="9600" b="1" dirty="0" smtClean="0"/>
              <a:t>창업자금 확보 및 소요비용 추계</a:t>
            </a:r>
            <a:r>
              <a:rPr lang="en-US" altLang="ko-KR" sz="9600" b="1" dirty="0" smtClean="0"/>
              <a:t>, </a:t>
            </a:r>
            <a:r>
              <a:rPr lang="ko-KR" altLang="en-US" sz="9600" b="1" dirty="0" smtClean="0"/>
              <a:t>창업지역 및 장소</a:t>
            </a:r>
            <a:r>
              <a:rPr lang="en-US" altLang="ko-KR" sz="9600" b="1" dirty="0" smtClean="0"/>
              <a:t>, </a:t>
            </a:r>
            <a:r>
              <a:rPr lang="ko-KR" altLang="en-US" sz="9600" b="1" dirty="0" smtClean="0"/>
              <a:t>추진 일정</a:t>
            </a:r>
            <a:r>
              <a:rPr lang="en-US" altLang="ko-KR" sz="9600" b="1" dirty="0" smtClean="0"/>
              <a:t>)</a:t>
            </a:r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- </a:t>
            </a:r>
            <a:r>
              <a:rPr lang="ko-KR" altLang="en-US" sz="9600" b="1" dirty="0" smtClean="0"/>
              <a:t>기업으로서의 자립 및 성장 가능성</a:t>
            </a:r>
            <a:endParaRPr lang="en-US" altLang="ko-KR" sz="9600" b="1" dirty="0" smtClean="0"/>
          </a:p>
          <a:p>
            <a:pPr>
              <a:lnSpc>
                <a:spcPct val="160000"/>
              </a:lnSpc>
              <a:buNone/>
            </a:pPr>
            <a:r>
              <a:rPr lang="en-US" altLang="ko-KR" sz="9600" b="1" dirty="0" smtClean="0"/>
              <a:t>- </a:t>
            </a:r>
            <a:r>
              <a:rPr lang="ko-KR" altLang="en-US" sz="9600" b="1" dirty="0" smtClean="0"/>
              <a:t>사업비 산정내역</a:t>
            </a:r>
            <a:r>
              <a:rPr lang="en-US" altLang="ko-KR" sz="9600" b="1" dirty="0" smtClean="0"/>
              <a:t>(</a:t>
            </a:r>
            <a:r>
              <a:rPr lang="ko-KR" altLang="en-US" sz="9600" b="1" dirty="0" smtClean="0"/>
              <a:t>제</a:t>
            </a:r>
            <a:r>
              <a:rPr lang="en-US" altLang="ko-KR" sz="9600" b="1" dirty="0" smtClean="0"/>
              <a:t>5</a:t>
            </a:r>
            <a:r>
              <a:rPr lang="ko-KR" altLang="en-US" sz="9600" b="1" dirty="0" smtClean="0"/>
              <a:t>호 </a:t>
            </a:r>
            <a:r>
              <a:rPr lang="ko-KR" altLang="en-US" sz="9600" b="1" dirty="0" err="1" smtClean="0"/>
              <a:t>비목별</a:t>
            </a:r>
            <a:r>
              <a:rPr lang="ko-KR" altLang="en-US" sz="9600" b="1" dirty="0" smtClean="0"/>
              <a:t> </a:t>
            </a:r>
            <a:r>
              <a:rPr lang="ko-KR" altLang="en-US" sz="9600" b="1" dirty="0" err="1" smtClean="0"/>
              <a:t>계상기준을</a:t>
            </a:r>
            <a:r>
              <a:rPr lang="ko-KR" altLang="en-US" sz="9600" b="1" dirty="0" smtClean="0"/>
              <a:t> 숙지 참조</a:t>
            </a:r>
            <a:r>
              <a:rPr lang="en-US" altLang="ko-KR" sz="9600" b="1" dirty="0" smtClean="0"/>
              <a:t>)</a:t>
            </a:r>
            <a:endParaRPr lang="ko-KR" altLang="en-US" sz="9600" b="1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accent2"/>
                </a:solidFill>
              </a:rPr>
              <a:t>「</a:t>
            </a:r>
            <a:r>
              <a:rPr lang="ko-KR" altLang="en-US" sz="2800" dirty="0" err="1" smtClean="0">
                <a:solidFill>
                  <a:schemeClr val="accent2"/>
                </a:solidFill>
              </a:rPr>
              <a:t>사회적기업가</a:t>
            </a:r>
            <a:r>
              <a:rPr lang="ko-KR" altLang="en-US" sz="2800" dirty="0" smtClean="0">
                <a:solidFill>
                  <a:schemeClr val="accent2"/>
                </a:solidFill>
              </a:rPr>
              <a:t> 육성사업」</a:t>
            </a:r>
            <a:r>
              <a:rPr lang="ko-KR" altLang="en-US" sz="2800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sz="2800" dirty="0" smtClean="0">
                <a:solidFill>
                  <a:schemeClr val="accent2"/>
                </a:solidFill>
              </a:rPr>
              <a:t> 모집</a:t>
            </a:r>
            <a:endParaRPr lang="ko-KR" altLang="en-US" sz="2800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0"/>
            <a:ext cx="2411760" cy="1362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812303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제안서 작성 팁</a:t>
            </a:r>
            <a:r>
              <a:rPr lang="en-US" altLang="ko-KR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ko-KR" altLang="en-US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0"/>
            <a:ext cx="2411760" cy="1362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err="1" smtClean="0"/>
              <a:t>소셜미션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해결하고자 하는 사회문제가 무엇인가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사회문제 해결을 위한 아이디어가 있는가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아이디어가 사회적 영향력이 있는가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endParaRPr lang="en-US" altLang="ko-KR" dirty="0" smtClean="0"/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0818" y="5229201"/>
            <a:ext cx="2883182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비즈니스모델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고객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수혜자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외부</a:t>
            </a:r>
            <a:r>
              <a:rPr lang="en-US" altLang="ko-KR" dirty="0" smtClean="0"/>
              <a:t>/</a:t>
            </a:r>
            <a:r>
              <a:rPr lang="ko-KR" altLang="en-US" dirty="0" smtClean="0"/>
              <a:t>내부 환경 분석</a:t>
            </a:r>
            <a:r>
              <a:rPr lang="en-US" altLang="ko-KR" dirty="0" smtClean="0"/>
              <a:t>(SWOT</a:t>
            </a:r>
            <a:r>
              <a:rPr lang="ko-KR" altLang="en-US" dirty="0" smtClean="0"/>
              <a:t>분석</a:t>
            </a:r>
            <a:r>
              <a:rPr lang="en-US" altLang="ko-KR" dirty="0" smtClean="0"/>
              <a:t>)</a:t>
            </a:r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경쟁업체 분석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투자 대비 수익구조</a:t>
            </a:r>
            <a:endParaRPr lang="ko-KR" altLang="en-US" dirty="0"/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0963" y="4941168"/>
            <a:ext cx="3393037" cy="19168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스스로 질문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err="1" smtClean="0"/>
              <a:t>사회적기업가가</a:t>
            </a:r>
            <a:r>
              <a:rPr lang="ko-KR" altLang="en-US" dirty="0" smtClean="0"/>
              <a:t> 되고 싶은가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err="1" smtClean="0"/>
              <a:t>사회적기업</a:t>
            </a:r>
            <a:r>
              <a:rPr lang="ko-KR" altLang="en-US" dirty="0" smtClean="0"/>
              <a:t> 창업에 대한 사명감이 있는가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ko-KR" altLang="en-US" dirty="0" smtClean="0"/>
              <a:t>내 돈을 투자해서라도 창업하고 싶은 </a:t>
            </a:r>
            <a:endParaRPr lang="en-US" altLang="ko-KR" dirty="0" smtClean="0"/>
          </a:p>
          <a:p>
            <a:pPr>
              <a:lnSpc>
                <a:spcPct val="200000"/>
              </a:lnSpc>
              <a:buFont typeface="Wingdings" pitchFamily="2" charset="2"/>
              <a:buChar char="l"/>
            </a:pPr>
            <a:r>
              <a:rPr lang="en-US" altLang="ko-KR" dirty="0" smtClean="0"/>
              <a:t>   </a:t>
            </a:r>
            <a:r>
              <a:rPr lang="ko-KR" altLang="en-US" dirty="0" smtClean="0"/>
              <a:t>아이템인가</a:t>
            </a:r>
            <a:endParaRPr lang="ko-KR" altLang="en-US" dirty="0"/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0818" y="5229201"/>
            <a:ext cx="2883182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  <a:p>
            <a:endParaRPr lang="ko-KR" altLang="en-US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ko-KR" altLang="en-US" dirty="0" err="1" smtClean="0">
                <a:solidFill>
                  <a:schemeClr val="accent2"/>
                </a:solidFill>
              </a:rPr>
              <a:t>비목별</a:t>
            </a:r>
            <a:r>
              <a:rPr lang="ko-KR" altLang="en-US" dirty="0" smtClean="0">
                <a:solidFill>
                  <a:schemeClr val="accent2"/>
                </a:solidFill>
              </a:rPr>
              <a:t> </a:t>
            </a:r>
            <a:r>
              <a:rPr lang="ko-KR" altLang="en-US" dirty="0" err="1" smtClean="0">
                <a:solidFill>
                  <a:schemeClr val="accent2"/>
                </a:solidFill>
              </a:rPr>
              <a:t>계상</a:t>
            </a:r>
            <a:r>
              <a:rPr lang="ko-KR" altLang="en-US" dirty="0" smtClean="0">
                <a:solidFill>
                  <a:schemeClr val="accent2"/>
                </a:solidFill>
              </a:rPr>
              <a:t> 기준 안내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23528" y="1556792"/>
          <a:ext cx="8424936" cy="469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8028"/>
                <a:gridCol w="2710631"/>
                <a:gridCol w="3736277"/>
              </a:tblGrid>
              <a:tr h="3525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구분</a:t>
                      </a:r>
                      <a:endParaRPr lang="ko-KR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비목</a:t>
                      </a:r>
                      <a:endParaRPr lang="ko-KR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세목</a:t>
                      </a:r>
                      <a:endParaRPr lang="ko-KR" altLang="en-US" b="1" dirty="0"/>
                    </a:p>
                  </a:txBody>
                  <a:tcPr/>
                </a:tc>
              </a:tr>
              <a:tr h="352583">
                <a:tc rowSpan="10"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사회적기업가</a:t>
                      </a:r>
                      <a:r>
                        <a:rPr lang="en-US" altLang="ko-KR" b="1" dirty="0" smtClean="0"/>
                        <a:t>(</a:t>
                      </a:r>
                      <a:r>
                        <a:rPr lang="ko-KR" altLang="en-US" b="1" dirty="0" smtClean="0"/>
                        <a:t>팀</a:t>
                      </a:r>
                      <a:r>
                        <a:rPr lang="en-US" altLang="ko-KR" b="1" dirty="0" smtClean="0"/>
                        <a:t>)</a:t>
                      </a:r>
                    </a:p>
                    <a:p>
                      <a:pPr latinLnBrk="1"/>
                      <a:r>
                        <a:rPr lang="ko-KR" altLang="en-US" b="1" dirty="0" smtClean="0"/>
                        <a:t>사업비</a:t>
                      </a:r>
                      <a:endParaRPr lang="en-US" altLang="ko-KR" b="1" dirty="0" smtClean="0"/>
                    </a:p>
                    <a:p>
                      <a:pPr latinLnBrk="1"/>
                      <a:endParaRPr lang="ko-KR" altLang="en-US" b="1" dirty="0"/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활동비</a:t>
                      </a:r>
                      <a:endParaRPr lang="en-US" altLang="ko-KR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분기별 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만원 이내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b="1" dirty="0"/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일반수용비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2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공공요금및제세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2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여비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2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업무추진비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064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교육및</a:t>
                      </a:r>
                      <a:r>
                        <a:rPr lang="ko-KR" altLang="en-US" b="1" baseline="0" dirty="0" smtClean="0"/>
                        <a:t> 컨설팅 </a:t>
                      </a:r>
                      <a:r>
                        <a:rPr lang="ko-KR" altLang="en-US" b="1" baseline="0" dirty="0" err="1" smtClean="0"/>
                        <a:t>멘토링비</a:t>
                      </a:r>
                      <a:endParaRPr lang="en-US" altLang="ko-KR" b="1" baseline="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사업비의 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30% 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이내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b="1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교육 및 컨설팅</a:t>
                      </a:r>
                    </a:p>
                    <a:p>
                      <a:r>
                        <a:rPr kumimoji="0" lang="ko-KR" altLang="en-US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멘토링비</a:t>
                      </a:r>
                      <a:endParaRPr lang="ko-KR" altLang="en-US" b="1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42515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사업화개발비</a:t>
                      </a:r>
                      <a:endParaRPr lang="en-US" altLang="ko-KR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사업비의 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70% 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이내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광고선전비지급수수료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기타수수료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기타 창업지원비용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기자재임차료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5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재료비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8689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공통경비</a:t>
                      </a:r>
                      <a:endParaRPr lang="en-US" altLang="ko-KR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사업비의 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5% </a:t>
                      </a:r>
                      <a:r>
                        <a:rPr kumimoji="0" lang="ko-KR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이내</a:t>
                      </a:r>
                      <a:r>
                        <a:rPr kumimoji="0" lang="en-US" altLang="ko-KR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/>
                        <a:t>공통교육 및 네트워크사업</a:t>
                      </a:r>
                      <a:endParaRPr lang="ko-KR" altLang="en-US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2123728" cy="1199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ko-KR" altLang="en-US" sz="3600" dirty="0" err="1" smtClean="0">
                <a:solidFill>
                  <a:schemeClr val="accent2"/>
                </a:solidFill>
              </a:rPr>
              <a:t>비목별</a:t>
            </a:r>
            <a:r>
              <a:rPr lang="ko-KR" altLang="en-US" sz="3600" dirty="0" smtClean="0">
                <a:solidFill>
                  <a:schemeClr val="accent2"/>
                </a:solidFill>
              </a:rPr>
              <a:t> </a:t>
            </a:r>
            <a:r>
              <a:rPr lang="ko-KR" altLang="en-US" sz="3600" dirty="0" err="1" smtClean="0">
                <a:solidFill>
                  <a:schemeClr val="accent2"/>
                </a:solidFill>
              </a:rPr>
              <a:t>계상</a:t>
            </a:r>
            <a:r>
              <a:rPr lang="ko-KR" altLang="en-US" sz="3600" dirty="0" smtClean="0">
                <a:solidFill>
                  <a:schemeClr val="accent2"/>
                </a:solidFill>
              </a:rPr>
              <a:t> 기준 안내</a:t>
            </a:r>
            <a:endParaRPr lang="ko-KR" altLang="en-US" sz="3600" dirty="0">
              <a:solidFill>
                <a:schemeClr val="accent2"/>
              </a:solidFill>
            </a:endParaRPr>
          </a:p>
        </p:txBody>
      </p:sp>
      <p:sp>
        <p:nvSpPr>
          <p:cNvPr id="10" name="내용 개체 틀 1"/>
          <p:cNvSpPr>
            <a:spLocks noGrp="1"/>
          </p:cNvSpPr>
          <p:nvPr>
            <p:ph idx="1"/>
          </p:nvPr>
        </p:nvSpPr>
        <p:spPr>
          <a:xfrm>
            <a:off x="539552" y="1124745"/>
            <a:ext cx="8229600" cy="4248472"/>
          </a:xfrm>
        </p:spPr>
        <p:txBody>
          <a:bodyPr>
            <a:normAutofit fontScale="92500" lnSpcReduction="20000"/>
          </a:bodyPr>
          <a:lstStyle/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ko-KR" altLang="en-US" sz="3600" dirty="0" smtClean="0"/>
              <a:t>■ </a:t>
            </a:r>
            <a:r>
              <a:rPr lang="ko-KR" altLang="en-US" sz="3500" b="1" dirty="0" smtClean="0">
                <a:latin typeface="+mn-ea"/>
              </a:rPr>
              <a:t>활동비</a:t>
            </a:r>
            <a:endParaRPr lang="en-US" altLang="ko-KR" sz="3500" b="1" dirty="0" smtClean="0">
              <a:latin typeface="+mn-ea"/>
            </a:endParaRPr>
          </a:p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b="1" dirty="0" smtClean="0">
                <a:latin typeface="+mn-ea"/>
              </a:rPr>
              <a:t> 분기당 </a:t>
            </a:r>
            <a:r>
              <a:rPr lang="en-US" altLang="ko-KR" sz="2800" b="1" dirty="0" smtClean="0">
                <a:latin typeface="+mn-ea"/>
              </a:rPr>
              <a:t>150</a:t>
            </a:r>
            <a:r>
              <a:rPr lang="ko-KR" altLang="en-US" sz="2800" b="1" dirty="0" smtClean="0">
                <a:latin typeface="+mn-ea"/>
              </a:rPr>
              <a:t>만원</a:t>
            </a:r>
            <a:r>
              <a:rPr lang="en-US" altLang="ko-KR" sz="2800" b="1" dirty="0" smtClean="0">
                <a:latin typeface="+mn-ea"/>
              </a:rPr>
              <a:t>(</a:t>
            </a:r>
            <a:r>
              <a:rPr lang="ko-KR" altLang="en-US" sz="2800" b="1" dirty="0" smtClean="0">
                <a:latin typeface="+mn-ea"/>
              </a:rPr>
              <a:t> </a:t>
            </a:r>
            <a:r>
              <a:rPr lang="en-US" altLang="ko-KR" sz="2800" b="1" dirty="0" smtClean="0">
                <a:latin typeface="+mn-ea"/>
              </a:rPr>
              <a:t>4/4</a:t>
            </a:r>
            <a:r>
              <a:rPr lang="ko-KR" altLang="en-US" sz="2800" b="1" dirty="0" err="1" smtClean="0">
                <a:latin typeface="+mn-ea"/>
              </a:rPr>
              <a:t>분기차는</a:t>
            </a:r>
            <a:r>
              <a:rPr lang="ko-KR" altLang="en-US" sz="2800" b="1" dirty="0" smtClean="0">
                <a:latin typeface="+mn-ea"/>
              </a:rPr>
              <a:t> 월 </a:t>
            </a:r>
            <a:r>
              <a:rPr lang="en-US" altLang="ko-KR" sz="2800" b="1" dirty="0" smtClean="0">
                <a:latin typeface="+mn-ea"/>
              </a:rPr>
              <a:t>50</a:t>
            </a:r>
            <a:r>
              <a:rPr lang="ko-KR" altLang="en-US" sz="2800" b="1" dirty="0" smtClean="0">
                <a:latin typeface="+mn-ea"/>
              </a:rPr>
              <a:t>만원한도</a:t>
            </a:r>
            <a:r>
              <a:rPr lang="en-US" altLang="ko-KR" sz="2800" b="1" dirty="0" smtClean="0">
                <a:latin typeface="+mn-ea"/>
              </a:rPr>
              <a:t>)</a:t>
            </a:r>
          </a:p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b="1" dirty="0" smtClean="0">
                <a:latin typeface="+mn-ea"/>
              </a:rPr>
              <a:t> 사무용품 및 창업아이템관련 문헌구입비</a:t>
            </a:r>
            <a:endParaRPr lang="en-US" altLang="ko-KR" sz="2800" b="1" dirty="0" smtClean="0">
              <a:latin typeface="+mn-ea"/>
            </a:endParaRPr>
          </a:p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b="1" dirty="0" smtClean="0">
                <a:latin typeface="+mn-ea"/>
              </a:rPr>
              <a:t> 창업활동관련 출장여비</a:t>
            </a:r>
            <a:endParaRPr lang="en-US" altLang="ko-KR" sz="2800" b="1" dirty="0" smtClean="0">
              <a:latin typeface="+mn-ea"/>
            </a:endParaRPr>
          </a:p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b="1" dirty="0" smtClean="0">
                <a:latin typeface="+mn-ea"/>
              </a:rPr>
              <a:t> 창업활동관련 외부전문가 회의비</a:t>
            </a:r>
            <a:endParaRPr lang="en-US" altLang="ko-KR" sz="2800" b="1" dirty="0" smtClean="0">
              <a:latin typeface="+mn-ea"/>
            </a:endParaRPr>
          </a:p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b="1" dirty="0" smtClean="0">
                <a:latin typeface="+mn-ea"/>
              </a:rPr>
              <a:t> 법인 </a:t>
            </a:r>
            <a:r>
              <a:rPr lang="ko-KR" altLang="en-US" sz="2800" b="1" dirty="0" err="1" smtClean="0">
                <a:latin typeface="+mn-ea"/>
              </a:rPr>
              <a:t>창업시</a:t>
            </a:r>
            <a:r>
              <a:rPr lang="ko-KR" altLang="en-US" sz="2800" b="1" dirty="0" smtClean="0">
                <a:latin typeface="+mn-ea"/>
              </a:rPr>
              <a:t> 운영비 및 창업공간 공공요금 등</a:t>
            </a:r>
          </a:p>
          <a:p>
            <a:pPr>
              <a:lnSpc>
                <a:spcPct val="170000"/>
              </a:lnSpc>
            </a:pPr>
            <a:endParaRPr lang="ko-KR" altLang="en-US" sz="2500" b="1" dirty="0">
              <a:solidFill>
                <a:schemeClr val="accent2"/>
              </a:solidFill>
              <a:latin typeface="+mn-ea"/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8134" y="5589240"/>
            <a:ext cx="2245866" cy="126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ko-KR" altLang="en-US" sz="3600" dirty="0" err="1" smtClean="0">
                <a:solidFill>
                  <a:schemeClr val="accent2"/>
                </a:solidFill>
              </a:rPr>
              <a:t>비목별</a:t>
            </a:r>
            <a:r>
              <a:rPr lang="ko-KR" altLang="en-US" sz="3600" dirty="0" smtClean="0">
                <a:solidFill>
                  <a:schemeClr val="accent2"/>
                </a:solidFill>
              </a:rPr>
              <a:t> </a:t>
            </a:r>
            <a:r>
              <a:rPr lang="ko-KR" altLang="en-US" sz="3600" dirty="0" err="1" smtClean="0">
                <a:solidFill>
                  <a:schemeClr val="accent2"/>
                </a:solidFill>
              </a:rPr>
              <a:t>계상기준</a:t>
            </a:r>
            <a:r>
              <a:rPr lang="ko-KR" altLang="en-US" sz="3600" dirty="0" smtClean="0">
                <a:solidFill>
                  <a:schemeClr val="accent2"/>
                </a:solidFill>
              </a:rPr>
              <a:t> 안내</a:t>
            </a:r>
            <a:endParaRPr lang="ko-KR" altLang="en-US" sz="3600" dirty="0">
              <a:solidFill>
                <a:schemeClr val="accent2"/>
              </a:solidFill>
            </a:endParaRPr>
          </a:p>
        </p:txBody>
      </p:sp>
      <p:sp>
        <p:nvSpPr>
          <p:cNvPr id="10" name="내용 개체 틀 1"/>
          <p:cNvSpPr>
            <a:spLocks noGrp="1"/>
          </p:cNvSpPr>
          <p:nvPr>
            <p:ph idx="1"/>
          </p:nvPr>
        </p:nvSpPr>
        <p:spPr>
          <a:xfrm>
            <a:off x="539552" y="1268761"/>
            <a:ext cx="8229600" cy="4248472"/>
          </a:xfrm>
        </p:spPr>
        <p:txBody>
          <a:bodyPr>
            <a:normAutofit fontScale="92500" lnSpcReduction="20000"/>
          </a:bodyPr>
          <a:lstStyle/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ko-KR" altLang="en-US" sz="3600" dirty="0" smtClean="0"/>
              <a:t>■ </a:t>
            </a:r>
            <a:r>
              <a:rPr lang="ko-KR" altLang="en-US" sz="3500" b="1" dirty="0" err="1" smtClean="0">
                <a:latin typeface="+mn-ea"/>
              </a:rPr>
              <a:t>사업화개발비</a:t>
            </a:r>
            <a:endParaRPr lang="en-US" altLang="ko-KR" sz="3500" b="1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1. </a:t>
            </a:r>
            <a:r>
              <a:rPr lang="ko-KR" altLang="en-US" sz="2200" b="1" dirty="0" err="1" smtClean="0">
                <a:latin typeface="+mn-ea"/>
              </a:rPr>
              <a:t>카달로그</a:t>
            </a:r>
            <a:r>
              <a:rPr lang="en-US" altLang="ko-KR" sz="2200" b="1" dirty="0" smtClean="0">
                <a:latin typeface="+mn-ea"/>
              </a:rPr>
              <a:t>․</a:t>
            </a:r>
            <a:r>
              <a:rPr lang="ko-KR" altLang="en-US" sz="2200" b="1" dirty="0" smtClean="0">
                <a:latin typeface="+mn-ea"/>
              </a:rPr>
              <a:t>포스터</a:t>
            </a:r>
            <a:r>
              <a:rPr lang="en-US" altLang="ko-KR" sz="2200" b="1" dirty="0" smtClean="0">
                <a:latin typeface="+mn-ea"/>
              </a:rPr>
              <a:t>, </a:t>
            </a:r>
            <a:r>
              <a:rPr lang="ko-KR" altLang="en-US" sz="2200" b="1" dirty="0" smtClean="0">
                <a:latin typeface="+mn-ea"/>
              </a:rPr>
              <a:t>영상</a:t>
            </a:r>
            <a:r>
              <a:rPr lang="en-US" altLang="ko-KR" sz="2200" b="1" dirty="0" smtClean="0">
                <a:latin typeface="+mn-ea"/>
              </a:rPr>
              <a:t>, </a:t>
            </a:r>
            <a:r>
              <a:rPr lang="ko-KR" altLang="en-US" sz="2200" b="1" dirty="0" smtClean="0">
                <a:latin typeface="+mn-ea"/>
              </a:rPr>
              <a:t>홈페이지 또는 쇼핑몰 제작비</a:t>
            </a: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2. TV․</a:t>
            </a:r>
            <a:r>
              <a:rPr lang="ko-KR" altLang="en-US" sz="2200" b="1" dirty="0" smtClean="0">
                <a:latin typeface="+mn-ea"/>
              </a:rPr>
              <a:t>신문</a:t>
            </a:r>
            <a:r>
              <a:rPr lang="en-US" altLang="ko-KR" sz="2200" b="1" dirty="0" smtClean="0">
                <a:latin typeface="+mn-ea"/>
              </a:rPr>
              <a:t>․</a:t>
            </a:r>
            <a:r>
              <a:rPr lang="ko-KR" altLang="en-US" sz="2200" b="1" dirty="0" smtClean="0">
                <a:latin typeface="+mn-ea"/>
              </a:rPr>
              <a:t>잡지 등 기타 간행물에 대한 공고 및 광고료</a:t>
            </a: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3. </a:t>
            </a:r>
            <a:r>
              <a:rPr lang="ko-KR" altLang="en-US" sz="2200" b="1" dirty="0" smtClean="0">
                <a:latin typeface="+mn-ea"/>
              </a:rPr>
              <a:t>온라인 쇼핑몰 </a:t>
            </a:r>
            <a:r>
              <a:rPr lang="ko-KR" altLang="en-US" sz="2200" b="1" dirty="0" err="1" smtClean="0">
                <a:latin typeface="+mn-ea"/>
              </a:rPr>
              <a:t>입점비</a:t>
            </a:r>
            <a:endParaRPr lang="ko-KR" altLang="en-US" sz="2200" b="1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4. </a:t>
            </a:r>
            <a:r>
              <a:rPr lang="ko-KR" altLang="en-US" sz="2200" b="1" dirty="0" smtClean="0">
                <a:latin typeface="+mn-ea"/>
              </a:rPr>
              <a:t>상품화 제작에 소요되는 </a:t>
            </a:r>
            <a:r>
              <a:rPr lang="ko-KR" altLang="en-US" sz="2200" b="1" dirty="0" err="1" smtClean="0">
                <a:latin typeface="+mn-ea"/>
              </a:rPr>
              <a:t>외주용역비</a:t>
            </a:r>
            <a:r>
              <a:rPr lang="ko-KR" altLang="en-US" sz="2200" b="1" dirty="0" smtClean="0">
                <a:latin typeface="+mn-ea"/>
              </a:rPr>
              <a:t> 등</a:t>
            </a: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5. </a:t>
            </a:r>
            <a:r>
              <a:rPr lang="ko-KR" altLang="en-US" sz="2200" b="1" dirty="0" smtClean="0">
                <a:latin typeface="+mn-ea"/>
              </a:rPr>
              <a:t>사업과 직접 관련이 있는 각종 인증 </a:t>
            </a:r>
            <a:r>
              <a:rPr lang="ko-KR" altLang="en-US" sz="2200" b="1" dirty="0" err="1" smtClean="0">
                <a:latin typeface="+mn-ea"/>
              </a:rPr>
              <a:t>획득비</a:t>
            </a:r>
            <a:r>
              <a:rPr lang="ko-KR" altLang="en-US" sz="2200" b="1" dirty="0" smtClean="0">
                <a:latin typeface="+mn-ea"/>
              </a:rPr>
              <a:t> 및 특허 </a:t>
            </a:r>
            <a:r>
              <a:rPr lang="ko-KR" altLang="en-US" sz="2200" b="1" dirty="0" err="1" smtClean="0">
                <a:latin typeface="+mn-ea"/>
              </a:rPr>
              <a:t>출원비</a:t>
            </a:r>
            <a:r>
              <a:rPr lang="ko-KR" altLang="en-US" sz="2200" b="1" dirty="0" smtClean="0">
                <a:latin typeface="+mn-ea"/>
              </a:rPr>
              <a:t> </a:t>
            </a:r>
            <a:endParaRPr lang="en-US" altLang="ko-KR" sz="2200" b="1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6. </a:t>
            </a:r>
            <a:r>
              <a:rPr lang="ko-KR" altLang="en-US" sz="2200" b="1" dirty="0" smtClean="0">
                <a:latin typeface="+mn-ea"/>
              </a:rPr>
              <a:t>사업과 직접 관련된 기자재임차</a:t>
            </a:r>
            <a:endParaRPr lang="en-US" altLang="ko-KR" sz="2200" b="1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ko-KR" sz="2200" b="1" dirty="0" smtClean="0">
                <a:latin typeface="+mn-ea"/>
              </a:rPr>
              <a:t>7. </a:t>
            </a:r>
            <a:r>
              <a:rPr lang="ko-KR" altLang="en-US" sz="2200" b="1" dirty="0" smtClean="0">
                <a:latin typeface="+mn-ea"/>
              </a:rPr>
              <a:t>사업화 과정에 소요되는 소모성 재료비</a:t>
            </a:r>
            <a:endParaRPr lang="en-US" altLang="ko-KR" sz="2200" b="1" dirty="0" smtClean="0">
              <a:latin typeface="+mn-ea"/>
            </a:endParaRPr>
          </a:p>
          <a:p>
            <a:pPr>
              <a:lnSpc>
                <a:spcPct val="170000"/>
              </a:lnSpc>
            </a:pPr>
            <a:endParaRPr lang="ko-KR" altLang="en-US" sz="2400" dirty="0" smtClean="0"/>
          </a:p>
          <a:p>
            <a:pPr>
              <a:lnSpc>
                <a:spcPct val="170000"/>
              </a:lnSpc>
            </a:pPr>
            <a:endParaRPr lang="ko-KR" altLang="en-US" sz="2500" b="1" dirty="0">
              <a:solidFill>
                <a:schemeClr val="accent2"/>
              </a:solidFill>
              <a:latin typeface="+mn-ea"/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414162"/>
            <a:ext cx="2555776" cy="1443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err="1" smtClean="0">
                <a:solidFill>
                  <a:schemeClr val="accent2"/>
                </a:solidFill>
              </a:rPr>
              <a:t>비목별</a:t>
            </a:r>
            <a:r>
              <a:rPr lang="ko-KR" altLang="en-US" sz="3600" dirty="0" smtClean="0">
                <a:solidFill>
                  <a:schemeClr val="accent2"/>
                </a:solidFill>
              </a:rPr>
              <a:t> </a:t>
            </a:r>
            <a:r>
              <a:rPr lang="ko-KR" altLang="en-US" sz="3600" dirty="0" err="1" smtClean="0">
                <a:solidFill>
                  <a:schemeClr val="accent2"/>
                </a:solidFill>
              </a:rPr>
              <a:t>계상기준</a:t>
            </a:r>
            <a:r>
              <a:rPr lang="ko-KR" altLang="en-US" sz="3600" dirty="0" smtClean="0">
                <a:solidFill>
                  <a:schemeClr val="accent2"/>
                </a:solidFill>
              </a:rPr>
              <a:t> 안내</a:t>
            </a:r>
            <a:endParaRPr lang="ko-KR" altLang="en-US" sz="3600" dirty="0">
              <a:solidFill>
                <a:schemeClr val="accent2"/>
              </a:solidFill>
            </a:endParaRPr>
          </a:p>
        </p:txBody>
      </p:sp>
      <p:sp>
        <p:nvSpPr>
          <p:cNvPr id="10" name="내용 개체 틀 1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525963"/>
          </a:xfrm>
        </p:spPr>
        <p:txBody>
          <a:bodyPr>
            <a:normAutofit lnSpcReduction="10000"/>
          </a:bodyPr>
          <a:lstStyle/>
          <a:p>
            <a:pPr marL="114300" lvl="1" indent="-114300" defTabSz="622300">
              <a:lnSpc>
                <a:spcPct val="17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ko-KR" altLang="en-US" sz="3600" dirty="0" smtClean="0"/>
              <a:t>■ 교육 및 컨설팅</a:t>
            </a:r>
            <a:endParaRPr lang="en-US" altLang="ko-KR" sz="3500" b="1" dirty="0" smtClean="0">
              <a:latin typeface="+mn-ea"/>
            </a:endParaRPr>
          </a:p>
          <a:p>
            <a:pPr marL="114300" lvl="1" indent="-114300" defTabSz="6223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dirty="0" smtClean="0">
                <a:latin typeface="+mn-ea"/>
              </a:rPr>
              <a:t>창업아이템 관련 외부전문강사 청탁교육</a:t>
            </a:r>
            <a:endParaRPr lang="en-US" altLang="ko-KR" sz="2800" dirty="0" smtClean="0">
              <a:latin typeface="+mn-ea"/>
            </a:endParaRPr>
          </a:p>
          <a:p>
            <a:pPr marL="114300" lvl="1" indent="-114300" defTabSz="6223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dirty="0" smtClean="0">
                <a:latin typeface="+mn-ea"/>
              </a:rPr>
              <a:t>창업아이템 관련 외부교육기관 수강 </a:t>
            </a:r>
            <a:endParaRPr lang="en-US" altLang="ko-KR" sz="2800" dirty="0" smtClean="0">
              <a:latin typeface="+mn-ea"/>
            </a:endParaRPr>
          </a:p>
          <a:p>
            <a:pPr marL="114300" lvl="1" indent="-114300" defTabSz="6223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dirty="0" smtClean="0">
                <a:latin typeface="+mn-ea"/>
              </a:rPr>
              <a:t>창업경영 외부 컨설팅 </a:t>
            </a:r>
            <a:endParaRPr lang="en-US" altLang="ko-KR" sz="2800" dirty="0" smtClean="0">
              <a:latin typeface="+mn-ea"/>
            </a:endParaRPr>
          </a:p>
          <a:p>
            <a:pPr marL="114300" lvl="1" indent="-114300" defTabSz="6223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dirty="0" smtClean="0">
                <a:latin typeface="+mn-ea"/>
              </a:rPr>
              <a:t>위탁운영기관 제공 </a:t>
            </a:r>
            <a:r>
              <a:rPr lang="ko-KR" altLang="en-US" sz="2800" dirty="0" err="1" smtClean="0">
                <a:latin typeface="+mn-ea"/>
              </a:rPr>
              <a:t>외부멘토링</a:t>
            </a:r>
            <a:r>
              <a:rPr lang="en-US" altLang="ko-KR" sz="2800" dirty="0" smtClean="0">
                <a:latin typeface="+mn-ea"/>
              </a:rPr>
              <a:t>(</a:t>
            </a:r>
            <a:r>
              <a:rPr lang="ko-KR" altLang="en-US" sz="2800" dirty="0" smtClean="0">
                <a:latin typeface="+mn-ea"/>
              </a:rPr>
              <a:t>월 </a:t>
            </a:r>
            <a:r>
              <a:rPr lang="en-US" altLang="ko-KR" sz="2800" dirty="0" smtClean="0">
                <a:latin typeface="+mn-ea"/>
              </a:rPr>
              <a:t>1</a:t>
            </a:r>
            <a:r>
              <a:rPr lang="ko-KR" altLang="en-US" sz="2800" dirty="0" smtClean="0">
                <a:latin typeface="+mn-ea"/>
              </a:rPr>
              <a:t>회 의무</a:t>
            </a:r>
            <a:r>
              <a:rPr lang="en-US" altLang="ko-KR" sz="2800" dirty="0" smtClean="0">
                <a:latin typeface="+mn-ea"/>
              </a:rPr>
              <a:t>)</a:t>
            </a:r>
          </a:p>
          <a:p>
            <a:pPr marL="114300" lvl="1" indent="-114300" defTabSz="622300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2800" dirty="0" err="1" smtClean="0">
                <a:latin typeface="+mn-ea"/>
              </a:rPr>
              <a:t>창업팀</a:t>
            </a:r>
            <a:r>
              <a:rPr lang="ko-KR" altLang="en-US" sz="2800" dirty="0" smtClean="0">
                <a:latin typeface="+mn-ea"/>
              </a:rPr>
              <a:t> 공통교육</a:t>
            </a:r>
          </a:p>
          <a:p>
            <a:pPr>
              <a:lnSpc>
                <a:spcPct val="170000"/>
              </a:lnSpc>
            </a:pPr>
            <a:endParaRPr lang="ko-KR" altLang="en-US" sz="2500" b="1" dirty="0">
              <a:solidFill>
                <a:schemeClr val="accent2"/>
              </a:solidFill>
              <a:latin typeface="+mn-ea"/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454840"/>
            <a:ext cx="2483768" cy="14031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ko-KR" altLang="en-US" sz="2900" b="1" dirty="0" smtClean="0"/>
              <a:t>■ </a:t>
            </a:r>
            <a:r>
              <a:rPr lang="ko-KR" altLang="en-US" sz="2900" b="1" dirty="0" err="1" smtClean="0"/>
              <a:t>창업팀</a:t>
            </a:r>
            <a:r>
              <a:rPr lang="ko-KR" altLang="en-US" sz="2900" b="1" dirty="0" smtClean="0"/>
              <a:t> 모집 설명회 </a:t>
            </a:r>
          </a:p>
          <a:p>
            <a:pPr>
              <a:lnSpc>
                <a:spcPct val="200000"/>
              </a:lnSpc>
            </a:pPr>
            <a:r>
              <a:rPr lang="en-US" altLang="ko-KR" sz="2900" b="1" dirty="0" smtClean="0">
                <a:solidFill>
                  <a:schemeClr val="accent2"/>
                </a:solidFill>
              </a:rPr>
              <a:t>• 1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차 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: 2013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년 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3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월 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15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일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(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금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) 14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시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, 19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시</a:t>
            </a:r>
            <a:endParaRPr lang="en-US" altLang="ko-KR" sz="2900" b="1" dirty="0" smtClean="0">
              <a:solidFill>
                <a:schemeClr val="accent2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900" b="1" dirty="0" smtClean="0"/>
              <a:t>          </a:t>
            </a:r>
            <a:r>
              <a:rPr lang="ko-KR" altLang="en-US" sz="2900" b="1" dirty="0" smtClean="0"/>
              <a:t> </a:t>
            </a:r>
            <a:r>
              <a:rPr lang="ko-KR" altLang="en-US" sz="2900" b="1" dirty="0" err="1" smtClean="0"/>
              <a:t>풀뿌리사람들</a:t>
            </a:r>
            <a:r>
              <a:rPr lang="ko-KR" altLang="en-US" sz="2900" b="1" dirty="0" smtClean="0"/>
              <a:t> 교육장</a:t>
            </a:r>
          </a:p>
          <a:p>
            <a:pPr>
              <a:lnSpc>
                <a:spcPct val="200000"/>
              </a:lnSpc>
            </a:pPr>
            <a:r>
              <a:rPr lang="en-US" altLang="ko-KR" sz="2900" b="1" dirty="0" smtClean="0">
                <a:solidFill>
                  <a:schemeClr val="accent2"/>
                </a:solidFill>
              </a:rPr>
              <a:t>• 2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차 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: 2013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년 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3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월 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19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일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(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화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) 14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시</a:t>
            </a:r>
            <a:r>
              <a:rPr lang="en-US" altLang="ko-KR" sz="2900" b="1" dirty="0" smtClean="0">
                <a:solidFill>
                  <a:schemeClr val="accent2"/>
                </a:solidFill>
              </a:rPr>
              <a:t>, 19</a:t>
            </a:r>
            <a:r>
              <a:rPr lang="ko-KR" altLang="en-US" sz="2900" b="1" dirty="0" smtClean="0">
                <a:solidFill>
                  <a:schemeClr val="accent2"/>
                </a:solidFill>
              </a:rPr>
              <a:t>시 </a:t>
            </a:r>
            <a:endParaRPr lang="en-US" altLang="ko-KR" sz="2900" b="1" dirty="0" smtClean="0">
              <a:solidFill>
                <a:schemeClr val="accent2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900" b="1" dirty="0" smtClean="0"/>
              <a:t>           </a:t>
            </a:r>
            <a:r>
              <a:rPr lang="ko-KR" altLang="en-US" sz="2900" b="1" dirty="0" err="1" smtClean="0"/>
              <a:t>풀뿌리사람들</a:t>
            </a:r>
            <a:r>
              <a:rPr lang="ko-KR" altLang="en-US" sz="2900" b="1" dirty="0" smtClean="0"/>
              <a:t> 교육장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dirty="0" smtClean="0">
                <a:solidFill>
                  <a:schemeClr val="accent2"/>
                </a:solidFill>
              </a:rPr>
              <a:t> 모집</a:t>
            </a:r>
            <a:endParaRPr lang="ko-KR" altLang="en-US" dirty="0"/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5536201"/>
            <a:ext cx="2339752" cy="1321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70000"/>
              </a:lnSpc>
              <a:buNone/>
            </a:pPr>
            <a:r>
              <a:rPr lang="ko-KR" altLang="en-US" sz="3000" b="1" dirty="0" smtClean="0"/>
              <a:t>전화접수 후 내방 </a:t>
            </a:r>
          </a:p>
          <a:p>
            <a:pPr>
              <a:lnSpc>
                <a:spcPct val="170000"/>
              </a:lnSpc>
              <a:buNone/>
            </a:pPr>
            <a:r>
              <a:rPr lang="en-US" altLang="ko-KR" sz="3000" b="1" dirty="0" smtClean="0"/>
              <a:t>• </a:t>
            </a:r>
            <a:r>
              <a:rPr lang="ko-KR" altLang="en-US" sz="3000" b="1" dirty="0" smtClean="0"/>
              <a:t>대표전화 </a:t>
            </a:r>
            <a:r>
              <a:rPr lang="en-US" altLang="ko-KR" sz="3000" b="1" dirty="0" smtClean="0"/>
              <a:t>: </a:t>
            </a:r>
            <a:r>
              <a:rPr lang="en-US" altLang="ko-KR" sz="3000" b="1" dirty="0" smtClean="0">
                <a:solidFill>
                  <a:schemeClr val="accent2"/>
                </a:solidFill>
              </a:rPr>
              <a:t>223-9924</a:t>
            </a:r>
          </a:p>
          <a:p>
            <a:pPr>
              <a:lnSpc>
                <a:spcPct val="170000"/>
              </a:lnSpc>
              <a:buNone/>
            </a:pPr>
            <a:r>
              <a:rPr lang="en-US" altLang="ko-KR" sz="3000" b="1" dirty="0" smtClean="0"/>
              <a:t>               (ARS </a:t>
            </a:r>
            <a:r>
              <a:rPr lang="ko-KR" altLang="en-US" sz="3000" b="1" dirty="0" smtClean="0"/>
              <a:t>연결 후 </a:t>
            </a:r>
            <a:r>
              <a:rPr lang="en-US" altLang="ko-KR" sz="3000" b="1" dirty="0" smtClean="0"/>
              <a:t>5</a:t>
            </a:r>
            <a:r>
              <a:rPr lang="ko-KR" altLang="en-US" sz="3000" b="1" dirty="0" smtClean="0"/>
              <a:t>번을 누르십시오</a:t>
            </a:r>
            <a:r>
              <a:rPr lang="en-US" altLang="ko-KR" sz="3000" b="1" dirty="0" smtClean="0"/>
              <a:t>)</a:t>
            </a:r>
            <a:endParaRPr lang="ko-KR" altLang="en-US" sz="3000" b="1" dirty="0" smtClean="0"/>
          </a:p>
          <a:p>
            <a:pPr>
              <a:lnSpc>
                <a:spcPct val="170000"/>
              </a:lnSpc>
              <a:buNone/>
            </a:pPr>
            <a:r>
              <a:rPr lang="en-US" altLang="ko-KR" sz="3000" b="1" dirty="0" smtClean="0"/>
              <a:t> </a:t>
            </a:r>
            <a:r>
              <a:rPr lang="ko-KR" altLang="en-US" sz="3000" b="1" dirty="0" err="1" smtClean="0"/>
              <a:t>이메일</a:t>
            </a:r>
            <a:r>
              <a:rPr lang="ko-KR" altLang="en-US" sz="3000" b="1" dirty="0" smtClean="0"/>
              <a:t> 상담</a:t>
            </a:r>
            <a:endParaRPr lang="en-US" altLang="ko-KR" sz="3000" b="1" dirty="0" smtClean="0"/>
          </a:p>
          <a:p>
            <a:pPr>
              <a:lnSpc>
                <a:spcPct val="170000"/>
              </a:lnSpc>
              <a:buNone/>
            </a:pPr>
            <a:r>
              <a:rPr lang="en-US" altLang="ko-KR" sz="3000" b="1" dirty="0" smtClean="0"/>
              <a:t> • </a:t>
            </a:r>
            <a:r>
              <a:rPr lang="en-US" altLang="ko-KR" sz="3000" b="1" dirty="0" smtClean="0">
                <a:solidFill>
                  <a:schemeClr val="accent2"/>
                </a:solidFill>
              </a:rPr>
              <a:t>3829924@gmail.com</a:t>
            </a:r>
            <a:endParaRPr lang="ko-KR" altLang="en-US" sz="3000" b="1" dirty="0">
              <a:solidFill>
                <a:schemeClr val="accent2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>
                <a:solidFill>
                  <a:schemeClr val="accent2"/>
                </a:solidFill>
              </a:rPr>
              <a:t>창업팀</a:t>
            </a:r>
            <a:r>
              <a:rPr lang="ko-KR" altLang="en-US" dirty="0" smtClean="0">
                <a:solidFill>
                  <a:schemeClr val="accent2"/>
                </a:solidFill>
              </a:rPr>
              <a:t> 모집 상담</a:t>
            </a:r>
            <a:endParaRPr lang="ko-KR" altLang="en-US" dirty="0"/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95536" y="1484785"/>
            <a:ext cx="8496944" cy="3744416"/>
          </a:xfrm>
        </p:spPr>
        <p:txBody>
          <a:bodyPr>
            <a:normAutofit/>
          </a:bodyPr>
          <a:lstStyle/>
          <a:p>
            <a:endParaRPr lang="en-US" altLang="ko-KR" dirty="0" smtClean="0"/>
          </a:p>
          <a:p>
            <a:pPr>
              <a:buNone/>
            </a:pPr>
            <a:r>
              <a:rPr lang="ko-KR" altLang="en-US" b="1" dirty="0" smtClean="0"/>
              <a:t>서류심사</a:t>
            </a:r>
            <a:r>
              <a:rPr lang="en-US" altLang="ko-KR" b="1" dirty="0" smtClean="0"/>
              <a:t>(30%)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:: </a:t>
            </a:r>
            <a:r>
              <a:rPr lang="ko-KR" altLang="en-US" b="1" dirty="0" err="1" smtClean="0"/>
              <a:t>신청팀</a:t>
            </a:r>
            <a:r>
              <a:rPr lang="ko-KR" altLang="en-US" b="1" dirty="0" smtClean="0"/>
              <a:t> 중 </a:t>
            </a:r>
            <a:r>
              <a:rPr lang="en-US" altLang="ko-KR" b="1" dirty="0" smtClean="0"/>
              <a:t>21</a:t>
            </a:r>
            <a:r>
              <a:rPr lang="ko-KR" altLang="en-US" b="1" dirty="0" err="1" smtClean="0"/>
              <a:t>개팀</a:t>
            </a:r>
            <a:r>
              <a:rPr lang="ko-KR" altLang="en-US" b="1" dirty="0" smtClean="0"/>
              <a:t> 선정</a:t>
            </a:r>
            <a:endParaRPr lang="en-US" altLang="ko-KR" b="1" dirty="0" smtClean="0"/>
          </a:p>
          <a:p>
            <a:pPr>
              <a:buNone/>
            </a:pPr>
            <a:endParaRPr lang="en-US" altLang="ko-KR" b="1" dirty="0" smtClean="0"/>
          </a:p>
          <a:p>
            <a:pPr>
              <a:buNone/>
            </a:pPr>
            <a:r>
              <a:rPr lang="ko-KR" altLang="en-US" b="1" dirty="0" smtClean="0"/>
              <a:t>사전교육</a:t>
            </a:r>
            <a:r>
              <a:rPr lang="en-US" altLang="ko-KR" b="1" dirty="0" smtClean="0"/>
              <a:t>(30%) : </a:t>
            </a:r>
            <a:r>
              <a:rPr lang="ko-KR" altLang="en-US" b="1" dirty="0" err="1" smtClean="0"/>
              <a:t>신청팀간</a:t>
            </a:r>
            <a:r>
              <a:rPr lang="ko-KR" altLang="en-US" b="1" dirty="0" smtClean="0"/>
              <a:t> 상호평가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위탁기관평가</a:t>
            </a:r>
            <a:endParaRPr lang="en-US" altLang="ko-KR" b="1" dirty="0" smtClean="0"/>
          </a:p>
          <a:p>
            <a:pPr>
              <a:buNone/>
            </a:pPr>
            <a:endParaRPr lang="en-US" altLang="ko-KR" b="1" dirty="0" smtClean="0"/>
          </a:p>
          <a:p>
            <a:pPr>
              <a:buNone/>
            </a:pPr>
            <a:r>
              <a:rPr lang="ko-KR" altLang="en-US" b="1" dirty="0" smtClean="0"/>
              <a:t>대면심사</a:t>
            </a:r>
            <a:r>
              <a:rPr lang="en-US" altLang="ko-KR" b="1" dirty="0" smtClean="0"/>
              <a:t>(40%) : PPT </a:t>
            </a:r>
            <a:r>
              <a:rPr lang="ko-KR" altLang="en-US" b="1" dirty="0" smtClean="0"/>
              <a:t>심사</a:t>
            </a:r>
            <a:endParaRPr lang="en-US" altLang="ko-KR" b="1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심 사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ko-KR" altLang="en-US" b="1" dirty="0" smtClean="0"/>
              <a:t>가점</a:t>
            </a:r>
            <a:r>
              <a:rPr lang="en-US" altLang="ko-KR" b="1" dirty="0" smtClean="0"/>
              <a:t>(</a:t>
            </a:r>
            <a:r>
              <a:rPr lang="en-US" altLang="ko-KR" b="1" dirty="0" smtClean="0">
                <a:solidFill>
                  <a:srgbClr val="FF0000"/>
                </a:solidFill>
              </a:rPr>
              <a:t>10%</a:t>
            </a:r>
            <a:r>
              <a:rPr lang="en-US" altLang="ko-KR" b="1" dirty="0" smtClean="0"/>
              <a:t>) </a:t>
            </a:r>
          </a:p>
          <a:p>
            <a:pPr>
              <a:buNone/>
            </a:pPr>
            <a:r>
              <a:rPr lang="en-US" altLang="ko-KR" sz="2600" dirty="0" smtClean="0"/>
              <a:t> - </a:t>
            </a:r>
            <a:r>
              <a:rPr lang="ko-KR" altLang="en-US" sz="2600" dirty="0" smtClean="0"/>
              <a:t>최근 </a:t>
            </a:r>
            <a:r>
              <a:rPr lang="en-US" altLang="ko-KR" sz="2600" dirty="0" smtClean="0"/>
              <a:t>3</a:t>
            </a:r>
            <a:r>
              <a:rPr lang="ko-KR" altLang="en-US" sz="2600" dirty="0" smtClean="0"/>
              <a:t>년 이내에 진흥원이 주관하는 </a:t>
            </a:r>
            <a:r>
              <a:rPr lang="ko-KR" altLang="en-US" sz="2600" dirty="0" err="1" smtClean="0"/>
              <a:t>사회적기업가</a:t>
            </a:r>
            <a:r>
              <a:rPr lang="ko-KR" altLang="en-US" sz="2600" dirty="0" smtClean="0"/>
              <a:t> 창업교육을 이수한 사람</a:t>
            </a:r>
          </a:p>
          <a:p>
            <a:pPr>
              <a:buNone/>
            </a:pPr>
            <a:r>
              <a:rPr lang="en-US" altLang="ko-KR" sz="2600" dirty="0" smtClean="0"/>
              <a:t>- </a:t>
            </a:r>
            <a:r>
              <a:rPr lang="ko-KR" altLang="en-US" sz="2600" dirty="0" smtClean="0"/>
              <a:t>신청 사업을 위하여 </a:t>
            </a:r>
            <a:r>
              <a:rPr lang="ko-KR" altLang="en-US" sz="2600" dirty="0" err="1" smtClean="0"/>
              <a:t>사회적기업가</a:t>
            </a:r>
            <a:r>
              <a:rPr lang="en-US" altLang="ko-KR" sz="2600" dirty="0" smtClean="0"/>
              <a:t>(</a:t>
            </a:r>
            <a:r>
              <a:rPr lang="ko-KR" altLang="en-US" sz="2600" dirty="0" smtClean="0"/>
              <a:t>팀</a:t>
            </a:r>
            <a:r>
              <a:rPr lang="en-US" altLang="ko-KR" sz="2600" dirty="0" smtClean="0"/>
              <a:t>)</a:t>
            </a:r>
            <a:r>
              <a:rPr lang="ko-KR" altLang="en-US" sz="2600" dirty="0" smtClean="0"/>
              <a:t>이 신청한 총 사업비의 </a:t>
            </a:r>
            <a:r>
              <a:rPr lang="en-US" altLang="ko-KR" sz="2600" dirty="0" smtClean="0">
                <a:solidFill>
                  <a:schemeClr val="accent2"/>
                </a:solidFill>
              </a:rPr>
              <a:t>30% </a:t>
            </a:r>
            <a:r>
              <a:rPr lang="ko-KR" altLang="en-US" sz="2600" dirty="0" smtClean="0">
                <a:solidFill>
                  <a:schemeClr val="accent2"/>
                </a:solidFill>
              </a:rPr>
              <a:t>이상을 자체 부담</a:t>
            </a:r>
            <a:r>
              <a:rPr lang="ko-KR" altLang="en-US" sz="2600" dirty="0" smtClean="0"/>
              <a:t>하는 경우 </a:t>
            </a:r>
          </a:p>
          <a:p>
            <a:pPr>
              <a:buNone/>
            </a:pPr>
            <a:r>
              <a:rPr lang="en-US" altLang="ko-KR" sz="2200" dirty="0" smtClean="0"/>
              <a:t>※ </a:t>
            </a:r>
            <a:r>
              <a:rPr lang="ko-KR" altLang="en-US" sz="2200" dirty="0" smtClean="0"/>
              <a:t>부담의 예시</a:t>
            </a:r>
            <a:r>
              <a:rPr lang="en-US" altLang="ko-KR" sz="2200" dirty="0" smtClean="0"/>
              <a:t>: </a:t>
            </a:r>
            <a:r>
              <a:rPr lang="ko-KR" altLang="en-US" sz="2200" dirty="0" smtClean="0"/>
              <a:t>기자재의 구입비용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사용료 및 임차료 </a:t>
            </a:r>
            <a:r>
              <a:rPr lang="en-US" altLang="ko-KR" sz="2200" dirty="0" smtClean="0"/>
              <a:t>(</a:t>
            </a:r>
            <a:r>
              <a:rPr lang="ko-KR" altLang="en-US" sz="2200" dirty="0" smtClean="0"/>
              <a:t>구입비용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사용료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임차료 등의 사업비 인정비율은 진흥원이 제시하는 별도기준에 의함</a:t>
            </a:r>
            <a:r>
              <a:rPr lang="en-US" altLang="ko-KR" sz="2200" dirty="0" smtClean="0"/>
              <a:t>), </a:t>
            </a:r>
            <a:r>
              <a:rPr lang="ko-KR" altLang="en-US" sz="2200" dirty="0" smtClean="0"/>
              <a:t>직접 창업 준비공간을 임차한 경우 해당공간의 임차료 등 </a:t>
            </a:r>
          </a:p>
          <a:p>
            <a:pPr>
              <a:buNone/>
            </a:pPr>
            <a:r>
              <a:rPr lang="en-US" altLang="ko-KR" sz="2600" dirty="0" smtClean="0"/>
              <a:t>- </a:t>
            </a:r>
            <a:r>
              <a:rPr lang="ko-KR" altLang="en-US" sz="2600" dirty="0" smtClean="0"/>
              <a:t>진흥원이 주관하는 </a:t>
            </a:r>
            <a:r>
              <a:rPr lang="ko-KR" altLang="en-US" sz="2600" dirty="0" err="1" smtClean="0"/>
              <a:t>소셜벤처경연대회</a:t>
            </a:r>
            <a:r>
              <a:rPr lang="ko-KR" altLang="en-US" sz="2600" dirty="0" smtClean="0"/>
              <a:t> 입상자의 경우</a:t>
            </a:r>
            <a:r>
              <a:rPr lang="en-US" altLang="ko-KR" sz="2600" dirty="0" smtClean="0"/>
              <a:t>, </a:t>
            </a:r>
            <a:r>
              <a:rPr lang="ko-KR" altLang="en-US" sz="2600" dirty="0" err="1" smtClean="0"/>
              <a:t>권역별</a:t>
            </a:r>
            <a:r>
              <a:rPr lang="ko-KR" altLang="en-US" sz="2600" dirty="0" smtClean="0"/>
              <a:t> 대회 입상자에게는 가점을 부여</a:t>
            </a:r>
            <a:r>
              <a:rPr lang="en-US" altLang="ko-KR" sz="2600" dirty="0" smtClean="0"/>
              <a:t>, </a:t>
            </a:r>
            <a:r>
              <a:rPr lang="ko-KR" altLang="en-US" sz="2600" dirty="0" smtClean="0">
                <a:solidFill>
                  <a:schemeClr val="accent2"/>
                </a:solidFill>
              </a:rPr>
              <a:t>전국대회 입상자</a:t>
            </a:r>
            <a:r>
              <a:rPr lang="en-US" altLang="ko-KR" sz="2600" dirty="0" smtClean="0">
                <a:solidFill>
                  <a:schemeClr val="accent2"/>
                </a:solidFill>
              </a:rPr>
              <a:t>(</a:t>
            </a:r>
            <a:r>
              <a:rPr lang="ko-KR" altLang="en-US" sz="2600" dirty="0" err="1" smtClean="0">
                <a:solidFill>
                  <a:schemeClr val="accent2"/>
                </a:solidFill>
              </a:rPr>
              <a:t>기창업자는</a:t>
            </a:r>
            <a:r>
              <a:rPr lang="ko-KR" altLang="en-US" sz="2600" dirty="0" smtClean="0">
                <a:solidFill>
                  <a:schemeClr val="accent2"/>
                </a:solidFill>
              </a:rPr>
              <a:t> 제외</a:t>
            </a:r>
            <a:r>
              <a:rPr lang="en-US" altLang="ko-KR" sz="2600" dirty="0" smtClean="0">
                <a:solidFill>
                  <a:schemeClr val="accent2"/>
                </a:solidFill>
              </a:rPr>
              <a:t>)</a:t>
            </a:r>
            <a:r>
              <a:rPr lang="ko-KR" altLang="en-US" sz="2600" dirty="0" smtClean="0">
                <a:solidFill>
                  <a:schemeClr val="accent2"/>
                </a:solidFill>
              </a:rPr>
              <a:t>는 우선선발 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심 사</a:t>
            </a:r>
            <a:endParaRPr lang="ko-KR" altLang="en-US" dirty="0"/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670" y="0"/>
            <a:ext cx="2373329" cy="134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107912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  <a:buFont typeface="Wingdings" pitchFamily="2" charset="2"/>
              <a:buChar char="l"/>
            </a:pPr>
            <a:r>
              <a:rPr lang="ko-KR" altLang="en-US" sz="4000" b="1" dirty="0" smtClean="0"/>
              <a:t> 사업계획의 실현 가능성</a:t>
            </a:r>
            <a:endParaRPr lang="en-US" altLang="ko-KR" sz="4000" b="1" dirty="0" smtClean="0"/>
          </a:p>
          <a:p>
            <a:pPr>
              <a:lnSpc>
                <a:spcPct val="160000"/>
              </a:lnSpc>
              <a:buFont typeface="Wingdings" pitchFamily="2" charset="2"/>
              <a:buChar char="l"/>
            </a:pPr>
            <a:r>
              <a:rPr lang="ko-KR" altLang="en-US" sz="4000" b="1" dirty="0" smtClean="0"/>
              <a:t> 아이디어의 참신성</a:t>
            </a:r>
            <a:endParaRPr lang="en-US" altLang="ko-KR" sz="4000" b="1" dirty="0" smtClean="0"/>
          </a:p>
          <a:p>
            <a:pPr>
              <a:lnSpc>
                <a:spcPct val="160000"/>
              </a:lnSpc>
              <a:buFont typeface="Wingdings" pitchFamily="2" charset="2"/>
              <a:buChar char="l"/>
            </a:pPr>
            <a:r>
              <a:rPr lang="ko-KR" altLang="en-US" sz="4000" b="1" dirty="0" smtClean="0"/>
              <a:t> 아이디어의 사회적 가치</a:t>
            </a:r>
            <a:endParaRPr lang="en-US" altLang="ko-KR" sz="4000" b="1" dirty="0" smtClean="0"/>
          </a:p>
          <a:p>
            <a:pPr>
              <a:lnSpc>
                <a:spcPct val="160000"/>
              </a:lnSpc>
              <a:buFont typeface="Wingdings" pitchFamily="2" charset="2"/>
              <a:buChar char="l"/>
            </a:pPr>
            <a:r>
              <a:rPr lang="ko-KR" altLang="en-US" sz="4000" b="1" dirty="0" smtClean="0"/>
              <a:t> 기업가적 자질</a:t>
            </a:r>
            <a:endParaRPr lang="ko-KR" altLang="en-US" sz="4000" b="1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심사 기준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454840"/>
            <a:ext cx="2483768" cy="14031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ko-KR" altLang="en-US" b="1" dirty="0" smtClean="0"/>
              <a:t>제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장 목적 및 추진배경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목적</a:t>
            </a:r>
          </a:p>
          <a:p>
            <a:pPr>
              <a:lnSpc>
                <a:spcPct val="150000"/>
              </a:lnSpc>
              <a:buNone/>
            </a:pPr>
            <a:r>
              <a:rPr lang="ko-KR" altLang="en-US" dirty="0" smtClean="0"/>
              <a:t>본 사업 및 </a:t>
            </a:r>
            <a:r>
              <a:rPr lang="ko-KR" altLang="en-US" dirty="0" err="1" smtClean="0"/>
              <a:t>사회적기업에</a:t>
            </a:r>
            <a:r>
              <a:rPr lang="ko-KR" altLang="en-US" dirty="0" smtClean="0"/>
              <a:t> 대한 이해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소셜미션</a:t>
            </a:r>
            <a:r>
              <a:rPr lang="ko-KR" altLang="en-US" dirty="0" smtClean="0"/>
              <a:t> 확립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사업계획서 구체화 등 이론교육 및 </a:t>
            </a:r>
            <a:r>
              <a:rPr lang="ko-KR" altLang="en-US" dirty="0" err="1" smtClean="0"/>
              <a:t>멘토링을</a:t>
            </a:r>
            <a:r>
              <a:rPr lang="ko-KR" altLang="en-US" dirty="0" smtClean="0"/>
              <a:t> 통해 </a:t>
            </a:r>
            <a:r>
              <a:rPr lang="ko-KR" altLang="en-US" dirty="0" err="1" smtClean="0"/>
              <a:t>창업팀의</a:t>
            </a:r>
            <a:r>
              <a:rPr lang="ko-KR" altLang="en-US" dirty="0" smtClean="0"/>
              <a:t> 의지를 확인하고 </a:t>
            </a:r>
            <a:r>
              <a:rPr lang="ko-KR" altLang="en-US" dirty="0" err="1" smtClean="0"/>
              <a:t>사회적기업으로</a:t>
            </a:r>
            <a:r>
              <a:rPr lang="ko-KR" altLang="en-US" dirty="0" smtClean="0"/>
              <a:t> 나아갈 가능성이 있는 팀을 발굴한다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사전교육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670" y="0"/>
            <a:ext cx="2373329" cy="134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3853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ko-KR" altLang="en-US" b="1" dirty="0" smtClean="0"/>
              <a:t>제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장 목적 및 추진배경</a:t>
            </a:r>
          </a:p>
          <a:p>
            <a:pPr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추진배경</a:t>
            </a:r>
          </a:p>
          <a:p>
            <a:pPr>
              <a:buNone/>
            </a:pPr>
            <a:r>
              <a:rPr lang="en-US" altLang="ko-KR" dirty="0" smtClean="0"/>
              <a:t>-. </a:t>
            </a:r>
            <a:r>
              <a:rPr lang="ko-KR" altLang="en-US" dirty="0" smtClean="0"/>
              <a:t>사업계획서와 짧은 대면심사 만으로 창업에 대한 확고한 의지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소셜미션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사회적기업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으로의</a:t>
            </a:r>
            <a:r>
              <a:rPr lang="ko-KR" altLang="en-US" dirty="0" smtClean="0"/>
              <a:t> 창업의지를 확인하기 어려움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-. </a:t>
            </a:r>
            <a:r>
              <a:rPr lang="ko-KR" altLang="en-US" dirty="0" err="1" smtClean="0"/>
              <a:t>사회적기업에</a:t>
            </a:r>
            <a:r>
              <a:rPr lang="ko-KR" altLang="en-US" dirty="0" smtClean="0"/>
              <a:t> 대한 이해 및 </a:t>
            </a:r>
            <a:r>
              <a:rPr lang="ko-KR" altLang="en-US" dirty="0" err="1" smtClean="0"/>
              <a:t>사회적기업가</a:t>
            </a:r>
            <a:r>
              <a:rPr lang="ko-KR" altLang="en-US" dirty="0" smtClean="0"/>
              <a:t> 정신 함양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사업계획서 보완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창업의지 확인 절차가 필요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-. </a:t>
            </a:r>
            <a:r>
              <a:rPr lang="ko-KR" altLang="en-US" dirty="0" smtClean="0"/>
              <a:t>육성사업 및 </a:t>
            </a:r>
            <a:r>
              <a:rPr lang="ko-KR" altLang="en-US" dirty="0" err="1" smtClean="0"/>
              <a:t>사회적기업에</a:t>
            </a:r>
            <a:r>
              <a:rPr lang="ko-KR" altLang="en-US" dirty="0" smtClean="0"/>
              <a:t> 대한 사전지식을 배양을 통해 </a:t>
            </a:r>
            <a:r>
              <a:rPr lang="ko-KR" altLang="en-US" dirty="0" err="1" smtClean="0"/>
              <a:t>사업집중도를</a:t>
            </a:r>
            <a:r>
              <a:rPr lang="ko-KR" altLang="en-US" dirty="0" smtClean="0"/>
              <a:t> 향상시키고자 함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사전교육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0"/>
            <a:ext cx="2267744" cy="1281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ko-KR" altLang="en-US" b="1" dirty="0" smtClean="0"/>
              <a:t> 온라인 교육 실시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필수 교육</a:t>
            </a:r>
            <a:r>
              <a:rPr lang="en-US" altLang="ko-KR" b="1" dirty="0" smtClean="0"/>
              <a:t>)</a:t>
            </a:r>
          </a:p>
          <a:p>
            <a:pPr>
              <a:buNone/>
            </a:pP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진흥원 사이버 교육센터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&lt;</a:t>
            </a:r>
            <a:r>
              <a:rPr lang="ko-KR" altLang="en-US" dirty="0" err="1" smtClean="0"/>
              <a:t>사회적기업</a:t>
            </a:r>
            <a:r>
              <a:rPr lang="ko-KR" altLang="en-US" dirty="0" smtClean="0"/>
              <a:t> 기본과정</a:t>
            </a:r>
            <a:r>
              <a:rPr lang="en-US" altLang="ko-KR" dirty="0" smtClean="0"/>
              <a:t>&gt;* </a:t>
            </a:r>
            <a:r>
              <a:rPr lang="ko-KR" altLang="en-US" dirty="0" smtClean="0"/>
              <a:t>필수 이수</a:t>
            </a:r>
          </a:p>
          <a:p>
            <a:pPr>
              <a:buNone/>
            </a:pPr>
            <a:r>
              <a:rPr lang="ko-KR" altLang="en-US" dirty="0" smtClean="0">
                <a:solidFill>
                  <a:schemeClr val="accent2"/>
                </a:solidFill>
              </a:rPr>
              <a:t>* </a:t>
            </a:r>
            <a:r>
              <a:rPr lang="en-US" altLang="ko-KR" dirty="0" smtClean="0">
                <a:solidFill>
                  <a:schemeClr val="accent2"/>
                </a:solidFill>
                <a:hlinkClick r:id="rId2"/>
              </a:rPr>
              <a:t>http://edu.socialenterprise.or.kr/index.asp</a:t>
            </a:r>
            <a:r>
              <a:rPr lang="ko-KR" altLang="en-US" dirty="0" smtClean="0">
                <a:solidFill>
                  <a:schemeClr val="accent2"/>
                </a:solidFill>
              </a:rPr>
              <a:t>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사회적기업의</a:t>
            </a:r>
            <a:r>
              <a:rPr lang="ko-KR" altLang="en-US" dirty="0" smtClean="0"/>
              <a:t> 의의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사회적기업가</a:t>
            </a:r>
            <a:r>
              <a:rPr lang="ko-KR" altLang="en-US" dirty="0" smtClean="0"/>
              <a:t> 정신 등 총 </a:t>
            </a:r>
            <a:r>
              <a:rPr lang="en-US" altLang="ko-KR" dirty="0" smtClean="0"/>
              <a:t>14</a:t>
            </a:r>
            <a:r>
              <a:rPr lang="ko-KR" altLang="en-US" dirty="0" smtClean="0"/>
              <a:t>강</a:t>
            </a:r>
            <a:r>
              <a:rPr lang="en-US" altLang="ko-KR" dirty="0" smtClean="0"/>
              <a:t>, 280</a:t>
            </a:r>
            <a:r>
              <a:rPr lang="ko-KR" altLang="en-US" dirty="0" smtClean="0"/>
              <a:t>분으로 구성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ko-KR" altLang="en-US" dirty="0" smtClean="0"/>
              <a:t>* 수강완료 후 </a:t>
            </a:r>
            <a:r>
              <a:rPr lang="ko-KR" altLang="en-US" dirty="0" err="1" smtClean="0"/>
              <a:t>이수증</a:t>
            </a:r>
            <a:r>
              <a:rPr lang="ko-KR" altLang="en-US" dirty="0" smtClean="0"/>
              <a:t> 제출 확인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제출자에 한해 </a:t>
            </a:r>
            <a:r>
              <a:rPr lang="en-US" altLang="ko-KR" dirty="0" smtClean="0"/>
              <a:t>5</a:t>
            </a:r>
            <a:r>
              <a:rPr lang="ko-KR" altLang="en-US" dirty="0" smtClean="0"/>
              <a:t>시간 교육 인정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lnSpc>
                <a:spcPct val="150000"/>
              </a:lnSpc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사전교육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0670" y="0"/>
            <a:ext cx="2373329" cy="134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ko-KR" altLang="en-US" dirty="0" smtClean="0"/>
              <a:t>수료기준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smtClean="0"/>
              <a:t>대표자 포함 </a:t>
            </a:r>
            <a:r>
              <a:rPr lang="ko-KR" altLang="en-US" dirty="0" err="1" smtClean="0"/>
              <a:t>팀구성원의</a:t>
            </a:r>
            <a:r>
              <a:rPr lang="ko-KR" altLang="en-US" dirty="0" smtClean="0"/>
              <a:t> </a:t>
            </a:r>
            <a:r>
              <a:rPr lang="en-US" altLang="ko-KR" dirty="0" smtClean="0">
                <a:solidFill>
                  <a:schemeClr val="accent2"/>
                </a:solidFill>
              </a:rPr>
              <a:t>1/2</a:t>
            </a:r>
            <a:r>
              <a:rPr lang="ko-KR" altLang="en-US" dirty="0" smtClean="0">
                <a:solidFill>
                  <a:schemeClr val="accent2"/>
                </a:solidFill>
              </a:rPr>
              <a:t>이상</a:t>
            </a:r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smtClean="0"/>
              <a:t>교육시간의 </a:t>
            </a:r>
            <a:r>
              <a:rPr lang="en-US" altLang="ko-KR" dirty="0" smtClean="0"/>
              <a:t>70%</a:t>
            </a:r>
            <a:r>
              <a:rPr lang="ko-KR" altLang="en-US" dirty="0" smtClean="0"/>
              <a:t>이상 수강 및 과제 수행을 완료해야 인정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대체과제 </a:t>
            </a:r>
            <a:r>
              <a:rPr lang="ko-KR" altLang="en-US" dirty="0" err="1" smtClean="0"/>
              <a:t>전체교육시간중</a:t>
            </a:r>
            <a:r>
              <a:rPr lang="ko-KR" altLang="en-US" dirty="0" smtClean="0"/>
              <a:t> </a:t>
            </a:r>
            <a:r>
              <a:rPr lang="en-US" altLang="ko-KR" dirty="0" smtClean="0"/>
              <a:t>20% </a:t>
            </a:r>
            <a:r>
              <a:rPr lang="ko-KR" altLang="en-US" dirty="0" smtClean="0"/>
              <a:t>제한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smtClean="0">
                <a:solidFill>
                  <a:schemeClr val="accent2"/>
                </a:solidFill>
              </a:rPr>
              <a:t>대표자</a:t>
            </a:r>
            <a:r>
              <a:rPr lang="ko-KR" altLang="en-US" dirty="0" smtClean="0"/>
              <a:t>는 반드시 이수</a:t>
            </a:r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smtClean="0">
                <a:solidFill>
                  <a:schemeClr val="accent2"/>
                </a:solidFill>
              </a:rPr>
              <a:t>참여율 </a:t>
            </a:r>
            <a:r>
              <a:rPr lang="en-US" altLang="ko-KR" dirty="0" smtClean="0">
                <a:solidFill>
                  <a:schemeClr val="accent2"/>
                </a:solidFill>
              </a:rPr>
              <a:t>70%</a:t>
            </a:r>
            <a:r>
              <a:rPr lang="ko-KR" altLang="en-US" dirty="0" smtClean="0"/>
              <a:t>를 채우지 못할 경우 자동 탈락</a:t>
            </a:r>
          </a:p>
          <a:p>
            <a:pPr>
              <a:buNone/>
            </a:pPr>
            <a:r>
              <a:rPr lang="en-US" altLang="ko-KR" dirty="0" smtClean="0"/>
              <a:t>-</a:t>
            </a:r>
            <a:r>
              <a:rPr lang="ko-KR" altLang="en-US" dirty="0" err="1" smtClean="0"/>
              <a:t>사업기간동안</a:t>
            </a:r>
            <a:r>
              <a:rPr lang="ko-KR" altLang="en-US" dirty="0" smtClean="0"/>
              <a:t> 대표자 변경은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회에 한하며 사전교육을 이수한 </a:t>
            </a:r>
            <a:r>
              <a:rPr lang="ko-KR" altLang="en-US" dirty="0" err="1" smtClean="0"/>
              <a:t>팀구성원만이</a:t>
            </a:r>
            <a:r>
              <a:rPr lang="ko-KR" altLang="en-US" dirty="0" smtClean="0"/>
              <a:t> 추후 대표자 </a:t>
            </a:r>
            <a:r>
              <a:rPr lang="ko-KR" altLang="en-US" dirty="0" err="1" smtClean="0"/>
              <a:t>변경시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해당팀의</a:t>
            </a:r>
            <a:r>
              <a:rPr lang="ko-KR" altLang="en-US" dirty="0" smtClean="0"/>
              <a:t> 대표가 될 수 있음을 유의</a:t>
            </a:r>
          </a:p>
          <a:p>
            <a:endParaRPr lang="ko-KR" altLang="en-US" dirty="0" smtClean="0"/>
          </a:p>
          <a:p>
            <a:pPr>
              <a:lnSpc>
                <a:spcPct val="150000"/>
              </a:lnSpc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사전교육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0"/>
            <a:ext cx="2411760" cy="1362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10791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ko-KR" altLang="en-US" sz="2800" b="1" dirty="0" smtClean="0"/>
              <a:t>일시 </a:t>
            </a:r>
            <a:r>
              <a:rPr lang="en-US" altLang="ko-KR" sz="2800" b="1" dirty="0" smtClean="0"/>
              <a:t>: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4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월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1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일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~ 4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월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8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일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총 </a:t>
            </a:r>
            <a:r>
              <a:rPr lang="en-US" altLang="ko-KR" sz="2800" b="1" dirty="0" smtClean="0"/>
              <a:t>4</a:t>
            </a:r>
            <a:r>
              <a:rPr lang="ko-KR" altLang="en-US" sz="2800" b="1" dirty="0" smtClean="0"/>
              <a:t>차</a:t>
            </a:r>
            <a:r>
              <a:rPr lang="en-US" altLang="ko-KR" sz="2800" b="1" dirty="0" smtClean="0"/>
              <a:t>, 25</a:t>
            </a:r>
            <a:r>
              <a:rPr lang="ko-KR" altLang="en-US" sz="2800" b="1" dirty="0" smtClean="0"/>
              <a:t>시간</a:t>
            </a:r>
            <a:r>
              <a:rPr lang="en-US" altLang="ko-KR" sz="2800" b="1" dirty="0" smtClean="0"/>
              <a:t>)</a:t>
            </a:r>
          </a:p>
          <a:p>
            <a:pPr>
              <a:buNone/>
            </a:pPr>
            <a:r>
              <a:rPr lang="en-US" altLang="ko-KR" sz="2800" b="1" dirty="0" smtClean="0"/>
              <a:t>    - 1</a:t>
            </a:r>
            <a:r>
              <a:rPr lang="ko-KR" altLang="en-US" sz="2800" b="1" dirty="0" smtClean="0"/>
              <a:t>차 </a:t>
            </a:r>
            <a:r>
              <a:rPr lang="en-US" altLang="ko-KR" sz="2800" b="1" dirty="0" smtClean="0"/>
              <a:t>: 4</a:t>
            </a:r>
            <a:r>
              <a:rPr lang="ko-KR" altLang="en-US" sz="2800" b="1" dirty="0" smtClean="0"/>
              <a:t>월 </a:t>
            </a:r>
            <a:r>
              <a:rPr lang="en-US" altLang="ko-KR" sz="2800" b="1" dirty="0" smtClean="0"/>
              <a:t>1</a:t>
            </a:r>
            <a:r>
              <a:rPr lang="ko-KR" altLang="en-US" sz="2800" b="1" dirty="0" smtClean="0"/>
              <a:t>일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월</a:t>
            </a:r>
            <a:r>
              <a:rPr lang="en-US" altLang="ko-KR" sz="2800" b="1" dirty="0" smtClean="0"/>
              <a:t>)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/>
              <a:t>13:00~19:00</a:t>
            </a:r>
          </a:p>
          <a:p>
            <a:pPr>
              <a:buNone/>
            </a:pPr>
            <a:r>
              <a:rPr lang="en-US" altLang="ko-KR" sz="2800" b="1" dirty="0" smtClean="0"/>
              <a:t>    - 2</a:t>
            </a:r>
            <a:r>
              <a:rPr lang="ko-KR" altLang="en-US" sz="2800" b="1" dirty="0" smtClean="0"/>
              <a:t>차 </a:t>
            </a:r>
            <a:r>
              <a:rPr lang="en-US" altLang="ko-KR" sz="2800" b="1" dirty="0" smtClean="0"/>
              <a:t>: 4</a:t>
            </a:r>
            <a:r>
              <a:rPr lang="ko-KR" altLang="en-US" sz="2800" b="1" dirty="0" smtClean="0"/>
              <a:t>월 </a:t>
            </a:r>
            <a:r>
              <a:rPr lang="en-US" altLang="ko-KR" sz="2800" b="1" dirty="0" smtClean="0"/>
              <a:t>3</a:t>
            </a:r>
            <a:r>
              <a:rPr lang="ko-KR" altLang="en-US" sz="2800" b="1" dirty="0" smtClean="0"/>
              <a:t>일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수</a:t>
            </a:r>
            <a:r>
              <a:rPr lang="en-US" altLang="ko-KR" sz="2800" b="1" dirty="0" smtClean="0"/>
              <a:t>) 13:00~19:00</a:t>
            </a:r>
          </a:p>
          <a:p>
            <a:pPr>
              <a:buNone/>
            </a:pPr>
            <a:r>
              <a:rPr lang="en-US" altLang="ko-KR" sz="2800" b="1" dirty="0" smtClean="0"/>
              <a:t>    - 3</a:t>
            </a:r>
            <a:r>
              <a:rPr lang="ko-KR" altLang="en-US" sz="2800" b="1" dirty="0" smtClean="0"/>
              <a:t>차 </a:t>
            </a:r>
            <a:r>
              <a:rPr lang="en-US" altLang="ko-KR" sz="2800" b="1" dirty="0" smtClean="0"/>
              <a:t>: 4</a:t>
            </a:r>
            <a:r>
              <a:rPr lang="ko-KR" altLang="en-US" sz="2800" b="1" dirty="0" smtClean="0"/>
              <a:t>월 </a:t>
            </a:r>
            <a:r>
              <a:rPr lang="en-US" altLang="ko-KR" sz="2800" b="1" dirty="0" smtClean="0"/>
              <a:t>6</a:t>
            </a:r>
            <a:r>
              <a:rPr lang="ko-KR" altLang="en-US" sz="2800" b="1" dirty="0" smtClean="0"/>
              <a:t>일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토</a:t>
            </a:r>
            <a:r>
              <a:rPr lang="en-US" altLang="ko-KR" sz="2800" b="1" dirty="0" smtClean="0"/>
              <a:t>) 10:00~18:00</a:t>
            </a:r>
          </a:p>
          <a:p>
            <a:pPr>
              <a:buNone/>
            </a:pPr>
            <a:r>
              <a:rPr lang="en-US" altLang="ko-KR" sz="2800" b="1" dirty="0" smtClean="0"/>
              <a:t>    - 4</a:t>
            </a:r>
            <a:r>
              <a:rPr lang="ko-KR" altLang="en-US" sz="2800" b="1" dirty="0" smtClean="0"/>
              <a:t>차 </a:t>
            </a:r>
            <a:r>
              <a:rPr lang="en-US" altLang="ko-KR" sz="2800" b="1" dirty="0" smtClean="0"/>
              <a:t>: 4</a:t>
            </a:r>
            <a:r>
              <a:rPr lang="ko-KR" altLang="en-US" sz="2800" b="1" dirty="0" smtClean="0"/>
              <a:t>월 </a:t>
            </a:r>
            <a:r>
              <a:rPr lang="en-US" altLang="ko-KR" sz="2800" b="1" dirty="0" smtClean="0"/>
              <a:t>8</a:t>
            </a:r>
            <a:r>
              <a:rPr lang="ko-KR" altLang="en-US" sz="2800" b="1" dirty="0" smtClean="0"/>
              <a:t>일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월</a:t>
            </a:r>
            <a:r>
              <a:rPr lang="en-US" altLang="ko-KR" sz="2800" b="1" dirty="0" smtClean="0"/>
              <a:t>) 19:00~22:00</a:t>
            </a:r>
          </a:p>
          <a:p>
            <a:pPr>
              <a:buNone/>
            </a:pPr>
            <a:r>
              <a:rPr lang="ko-KR" altLang="en-US" sz="2800" b="1" dirty="0" smtClean="0"/>
              <a:t>장소 </a:t>
            </a:r>
            <a:r>
              <a:rPr lang="en-US" altLang="ko-KR" sz="2800" b="1" dirty="0" smtClean="0"/>
              <a:t>: </a:t>
            </a:r>
            <a:r>
              <a:rPr lang="ko-KR" altLang="en-US" sz="2800" b="1" dirty="0" err="1" smtClean="0">
                <a:solidFill>
                  <a:schemeClr val="accent2">
                    <a:lumMod val="75000"/>
                  </a:schemeClr>
                </a:solidFill>
              </a:rPr>
              <a:t>오류동하나은행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</a:rPr>
              <a:t>층 강당</a:t>
            </a:r>
            <a:endParaRPr lang="en-US" altLang="ko-KR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altLang="ko-KR" sz="2800" b="1" dirty="0" smtClean="0">
                <a:solidFill>
                  <a:schemeClr val="accent2">
                    <a:lumMod val="75000"/>
                  </a:schemeClr>
                </a:solidFill>
              </a:rPr>
              <a:t>         </a:t>
            </a:r>
            <a:r>
              <a:rPr lang="ko-KR" altLang="en-US" sz="2800" b="1" dirty="0" err="1" smtClean="0">
                <a:solidFill>
                  <a:schemeClr val="accent2">
                    <a:lumMod val="75000"/>
                  </a:schemeClr>
                </a:solidFill>
              </a:rPr>
              <a:t>풀뿌리사람들</a:t>
            </a:r>
            <a:r>
              <a:rPr lang="ko-KR" altLang="en-US" sz="2800" b="1" dirty="0" smtClean="0">
                <a:solidFill>
                  <a:schemeClr val="accent2">
                    <a:lumMod val="75000"/>
                  </a:schemeClr>
                </a:solidFill>
              </a:rPr>
              <a:t> 교육장</a:t>
            </a:r>
            <a:endParaRPr lang="en-US" altLang="ko-KR" sz="2800" b="1" dirty="0" smtClean="0"/>
          </a:p>
          <a:p>
            <a:pPr>
              <a:buNone/>
            </a:pPr>
            <a:r>
              <a:rPr lang="ko-KR" altLang="en-US" sz="2800" b="1" dirty="0" err="1" smtClean="0"/>
              <a:t>수료식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/>
              <a:t>: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4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월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10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일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(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수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)</a:t>
            </a:r>
            <a:r>
              <a:rPr lang="ko-KR" altLang="en-US" sz="2800" b="1" dirty="0" smtClean="0">
                <a:solidFill>
                  <a:schemeClr val="accent2"/>
                </a:solidFill>
              </a:rPr>
              <a:t> </a:t>
            </a:r>
            <a:r>
              <a:rPr lang="en-US" altLang="ko-KR" sz="2800" b="1" dirty="0" smtClean="0">
                <a:solidFill>
                  <a:schemeClr val="accent2"/>
                </a:solidFill>
              </a:rPr>
              <a:t>19:00 ~21:00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accent2"/>
                </a:solidFill>
              </a:rPr>
              <a:t>사전교육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4" name="_x83310032" descr="EMB00000fc802f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4962" y="5321930"/>
            <a:ext cx="2719038" cy="1536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683568" y="908720"/>
          <a:ext cx="7962678" cy="5429000"/>
        </p:xfrm>
        <a:graphic>
          <a:graphicData uri="http://schemas.openxmlformats.org/drawingml/2006/table">
            <a:tbl>
              <a:tblPr/>
              <a:tblGrid>
                <a:gridCol w="676076"/>
                <a:gridCol w="1480752"/>
                <a:gridCol w="1646892"/>
                <a:gridCol w="4158958"/>
              </a:tblGrid>
              <a:tr h="2312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맑은 고딕"/>
                        </a:rPr>
                        <a:t>차수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맑은 고딕"/>
                        </a:rPr>
                        <a:t>일정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맑은 고딕"/>
                        </a:rPr>
                        <a:t>교육과목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맑은 고딕"/>
                        </a:rPr>
                        <a:t>교육내용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</a:tr>
              <a:tr h="542921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차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4.1.(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(13:00~19:00)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6h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오리엔테이션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사회적기업가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육성사업 및 전체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교육과정 안내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,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참여자 소개 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 </a:t>
                      </a:r>
                      <a:r>
                        <a:rPr lang="ko-KR" altLang="en-US" sz="1400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신청팀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사업계획서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발표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10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사회적기업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일반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선배가 들려주는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사회적기업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 이야기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업종별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렛츠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컨퍼런스방식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차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4.3(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수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(:13:00~19:00)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6h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</a:rPr>
                        <a:t>소셜미션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소셜미션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 수립이해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,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소셜미션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 점검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사회문제 구체화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4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</a:rPr>
                        <a:t>비즈니스모델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네트워크 관계도 만들기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6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</a:rPr>
                        <a:t>과제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3h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</a:rPr>
                        <a:t>협업프로젝트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업종별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사회적기업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 탐방 심층조사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</a:tr>
              <a:tr h="269242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차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4.6(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토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(10:00~18:00)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7h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경영일반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사회적기업의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 마케팅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영업전략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협동조합일반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협동조합으로 </a:t>
                      </a: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사회적기업하기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비즈니스모델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비즈니스모델점검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, BMC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작성법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BMC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함초롬바탕"/>
                        </a:rPr>
                        <a:t>작성 워크숍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24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차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4.8(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(19:00~22:00)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3h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맑은 고딕"/>
                        </a:rPr>
                        <a:t>비즈니스모델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비즈니스 모델 경매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투자설명회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9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과제수행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맑은 고딕"/>
                        </a:rPr>
                        <a:t>사업계획서 최종 수정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49859" marR="49859" marT="13785" marB="137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179512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18864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accent2"/>
                </a:solidFill>
              </a:rPr>
              <a:t>사전교육</a:t>
            </a:r>
            <a:endParaRPr lang="ko-KR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974</TotalTime>
  <Words>1420</Words>
  <Application>Microsoft Office PowerPoint</Application>
  <PresentationFormat>화면 슬라이드 쇼(4:3)</PresentationFormat>
  <Paragraphs>264</Paragraphs>
  <Slides>34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5" baseType="lpstr">
      <vt:lpstr>광장</vt:lpstr>
      <vt:lpstr>2013년  사회적 기업가  육성사업 </vt:lpstr>
      <vt:lpstr>사회적기업가 육성사업 개 요</vt:lpstr>
      <vt:lpstr>사회적기업가 육성사업 체계</vt:lpstr>
      <vt:lpstr>지원 내용</vt:lpstr>
      <vt:lpstr>슬라이드 5</vt:lpstr>
      <vt:lpstr>지원 내용</vt:lpstr>
      <vt:lpstr>지원 내용</vt:lpstr>
      <vt:lpstr>지원 내용</vt:lpstr>
      <vt:lpstr>「사회적기업가 육성사업」창업팀 모집</vt:lpstr>
      <vt:lpstr>「사회적기업가 육성사업」창업팀 모집</vt:lpstr>
      <vt:lpstr>「사회적기업가 육성사업」창업팀 모집</vt:lpstr>
      <vt:lpstr>「사회적기업가 육성사업」창업팀 모집</vt:lpstr>
      <vt:lpstr>「사회적기업가 육성사업」창업팀 모집</vt:lpstr>
      <vt:lpstr>「사회적기업가 육성사업」창업팀 모집</vt:lpstr>
      <vt:lpstr>「사회적기업가 육성사업」창업팀 모집</vt:lpstr>
      <vt:lpstr>제안서 작성 팁!</vt:lpstr>
      <vt:lpstr>1. 소셜미션</vt:lpstr>
      <vt:lpstr>2. 비즈니스모델</vt:lpstr>
      <vt:lpstr>3. 스스로 질문</vt:lpstr>
      <vt:lpstr>비목별 계상 기준 안내</vt:lpstr>
      <vt:lpstr>비목별 계상 기준 안내</vt:lpstr>
      <vt:lpstr>비목별 계상기준 안내</vt:lpstr>
      <vt:lpstr>비목별 계상기준 안내</vt:lpstr>
      <vt:lpstr>창업팀 모집</vt:lpstr>
      <vt:lpstr>창업팀 모집 상담</vt:lpstr>
      <vt:lpstr>심 사</vt:lpstr>
      <vt:lpstr>심 사</vt:lpstr>
      <vt:lpstr>심사 기준</vt:lpstr>
      <vt:lpstr>사전교육</vt:lpstr>
      <vt:lpstr>사전교육</vt:lpstr>
      <vt:lpstr>사전교육</vt:lpstr>
      <vt:lpstr>사전교육</vt:lpstr>
      <vt:lpstr>사전교육</vt:lpstr>
      <vt:lpstr>슬라이드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2013년 사회적기업가 육성사업 </dc:title>
  <dc:creator>user</dc:creator>
  <cp:lastModifiedBy>user</cp:lastModifiedBy>
  <cp:revision>83</cp:revision>
  <dcterms:created xsi:type="dcterms:W3CDTF">2013-03-13T04:27:11Z</dcterms:created>
  <dcterms:modified xsi:type="dcterms:W3CDTF">2013-03-20T02:47:34Z</dcterms:modified>
</cp:coreProperties>
</file>