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5" r:id="rId9"/>
    <p:sldId id="264" r:id="rId10"/>
    <p:sldId id="267" r:id="rId11"/>
    <p:sldId id="268" r:id="rId1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9882" autoAdjust="0"/>
  </p:normalViewPr>
  <p:slideViewPr>
    <p:cSldViewPr>
      <p:cViewPr>
        <p:scale>
          <a:sx n="100" d="100"/>
          <a:sy n="100" d="100"/>
        </p:scale>
        <p:origin x="-2592" y="-354"/>
      </p:cViewPr>
      <p:guideLst>
        <p:guide orient="horz" pos="302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80BE8-ABE2-4154-AB94-2E3A5B3B6282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ED0D7-98FE-435D-95B7-CC71BF3571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80BE8-ABE2-4154-AB94-2E3A5B3B6282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ED0D7-98FE-435D-95B7-CC71BF3571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80BE8-ABE2-4154-AB94-2E3A5B3B6282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ED0D7-98FE-435D-95B7-CC71BF3571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80BE8-ABE2-4154-AB94-2E3A5B3B6282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ED0D7-98FE-435D-95B7-CC71BF3571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80BE8-ABE2-4154-AB94-2E3A5B3B6282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ED0D7-98FE-435D-95B7-CC71BF3571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80BE8-ABE2-4154-AB94-2E3A5B3B6282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ED0D7-98FE-435D-95B7-CC71BF3571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80BE8-ABE2-4154-AB94-2E3A5B3B6282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ED0D7-98FE-435D-95B7-CC71BF3571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80BE8-ABE2-4154-AB94-2E3A5B3B6282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ED0D7-98FE-435D-95B7-CC71BF3571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80BE8-ABE2-4154-AB94-2E3A5B3B6282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ED0D7-98FE-435D-95B7-CC71BF3571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80BE8-ABE2-4154-AB94-2E3A5B3B6282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ED0D7-98FE-435D-95B7-CC71BF3571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80BE8-ABE2-4154-AB94-2E3A5B3B6282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ED0D7-98FE-435D-95B7-CC71BF3571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980BE8-ABE2-4154-AB94-2E3A5B3B6282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7ED0D7-98FE-435D-95B7-CC71BF3571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3769" cy="6867769"/>
          </a:xfrm>
          <a:prstGeom prst="rect">
            <a:avLst/>
          </a:prstGeom>
        </p:spPr>
      </p:pic>
      <p:sp>
        <p:nvSpPr>
          <p:cNvPr id="5" name="제목 3"/>
          <p:cNvSpPr>
            <a:spLocks noGrp="1"/>
          </p:cNvSpPr>
          <p:nvPr>
            <p:ph type="ctrTitle"/>
          </p:nvPr>
        </p:nvSpPr>
        <p:spPr>
          <a:xfrm>
            <a:off x="1259632" y="1469926"/>
            <a:ext cx="6804248" cy="2664296"/>
          </a:xfrm>
        </p:spPr>
        <p:txBody>
          <a:bodyPr>
            <a:noAutofit/>
          </a:bodyPr>
          <a:lstStyle/>
          <a:p>
            <a:pPr>
              <a:spcAft>
                <a:spcPts val="1200"/>
              </a:spcAft>
            </a:pPr>
            <a:r>
              <a:rPr lang="ko-KR" altLang="en-US" sz="107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創業知樂</a:t>
            </a:r>
            <a:r>
              <a:rPr lang="en-US" altLang="ko-KR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/>
            </a:r>
            <a:br>
              <a:rPr lang="en-US" altLang="ko-KR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</a:br>
            <a:r>
              <a:rPr lang="en-US" altLang="ko-KR" sz="31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&lt;</a:t>
            </a:r>
            <a:r>
              <a:rPr lang="ko-KR" altLang="en-US" sz="31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창업을 제대로 알면 즐길 수 있다</a:t>
            </a:r>
            <a:r>
              <a:rPr lang="en-US" altLang="ko-KR" sz="31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명조" pitchFamily="18" charset="-127"/>
                <a:ea typeface="HY견명조" pitchFamily="18" charset="-127"/>
              </a:rPr>
              <a:t>&gt;</a:t>
            </a:r>
            <a:endParaRPr lang="ko-KR" altLang="en-US" sz="6000" spc="600" dirty="0">
              <a:solidFill>
                <a:schemeClr val="accent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제목 3"/>
          <p:cNvSpPr txBox="1">
            <a:spLocks/>
          </p:cNvSpPr>
          <p:nvPr/>
        </p:nvSpPr>
        <p:spPr>
          <a:xfrm>
            <a:off x="0" y="1196752"/>
            <a:ext cx="3347864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ea"/>
                <a:cs typeface="+mj-cs"/>
              </a:rPr>
              <a:t>학생창업문화로드쇼 </a:t>
            </a:r>
            <a:r>
              <a:rPr kumimoji="0" lang="en-US" altLang="ko-KR" sz="2000" b="1" i="0" u="none" strike="noStrike" kern="1200" cap="none" spc="-100" normalizeH="0" baseline="0" noProof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ea"/>
                <a:cs typeface="+mj-cs"/>
              </a:rPr>
              <a:t>2013</a:t>
            </a:r>
            <a:endParaRPr kumimoji="0" lang="ko-KR" altLang="en-US" sz="4000" b="1" i="0" u="none" strike="noStrike" kern="1200" cap="none" spc="60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  <a:uLnTx/>
              <a:uFillTx/>
              <a:latin typeface="+mn-ea"/>
              <a:cs typeface="+mj-cs"/>
            </a:endParaRPr>
          </a:p>
        </p:txBody>
      </p:sp>
      <p:sp>
        <p:nvSpPr>
          <p:cNvPr id="8" name="제목 3"/>
          <p:cNvSpPr txBox="1">
            <a:spLocks/>
          </p:cNvSpPr>
          <p:nvPr/>
        </p:nvSpPr>
        <p:spPr>
          <a:xfrm>
            <a:off x="2070770" y="4119364"/>
            <a:ext cx="4986586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ea"/>
                <a:cs typeface="+mj-cs"/>
              </a:rPr>
              <a:t>지역 학생창업축제</a:t>
            </a:r>
            <a:r>
              <a:rPr lang="en-US" altLang="ko-K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ea"/>
                <a:cs typeface="+mj-cs"/>
              </a:rPr>
              <a:t>창업페스티발</a:t>
            </a:r>
            <a:endParaRPr kumimoji="0" lang="ko-KR" altLang="en-US" sz="4800" b="1" i="0" u="none" strike="noStrike" kern="1200" cap="none" spc="60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ea"/>
              <a:cs typeface="+mj-cs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0" y="1721992"/>
            <a:ext cx="31318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 descr="C:\Users\최정현\Desktop\새이름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6141694"/>
            <a:ext cx="936104" cy="521763"/>
          </a:xfrm>
          <a:prstGeom prst="rect">
            <a:avLst/>
          </a:prstGeom>
          <a:noFill/>
          <a:effectLst>
            <a:glow rad="101600">
              <a:schemeClr val="bg1">
                <a:alpha val="60000"/>
              </a:schemeClr>
            </a:glow>
          </a:effectLst>
        </p:spPr>
      </p:pic>
      <p:cxnSp>
        <p:nvCxnSpPr>
          <p:cNvPr id="19" name="직선 연결선 18"/>
          <p:cNvCxnSpPr/>
          <p:nvPr/>
        </p:nvCxnSpPr>
        <p:spPr>
          <a:xfrm>
            <a:off x="2987824" y="4278238"/>
            <a:ext cx="6156176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3769" cy="6867769"/>
          </a:xfrm>
          <a:prstGeom prst="rect">
            <a:avLst/>
          </a:prstGeom>
        </p:spPr>
      </p:pic>
      <p:pic>
        <p:nvPicPr>
          <p:cNvPr id="12" name="Picture 2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96504" y="145915"/>
            <a:ext cx="612000" cy="263392"/>
          </a:xfrm>
          <a:prstGeom prst="rect">
            <a:avLst/>
          </a:prstGeom>
        </p:spPr>
      </p:pic>
      <p:sp>
        <p:nvSpPr>
          <p:cNvPr id="14" name="양쪽 모서리가 둥근 사각형 13"/>
          <p:cNvSpPr/>
          <p:nvPr/>
        </p:nvSpPr>
        <p:spPr>
          <a:xfrm rot="5400000">
            <a:off x="1961964" y="-1341275"/>
            <a:ext cx="648072" cy="457200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39531" y="626836"/>
            <a:ext cx="43492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smtClean="0">
                <a:solidFill>
                  <a:schemeClr val="bg1"/>
                </a:solidFill>
                <a:latin typeface="+mn-ea"/>
              </a:rPr>
              <a:t>창업지락 </a:t>
            </a:r>
            <a:r>
              <a:rPr lang="en-US" altLang="ko-KR" sz="3600" b="1" smtClean="0">
                <a:solidFill>
                  <a:schemeClr val="bg1"/>
                </a:solidFill>
                <a:latin typeface="+mn-ea"/>
              </a:rPr>
              <a:t>2012</a:t>
            </a:r>
            <a:r>
              <a:rPr lang="ko-KR" altLang="en-US" sz="3600" b="1" smtClean="0">
                <a:solidFill>
                  <a:schemeClr val="bg1"/>
                </a:solidFill>
                <a:latin typeface="+mn-ea"/>
              </a:rPr>
              <a:t> 성과</a:t>
            </a:r>
            <a:endParaRPr lang="ko-KR" altLang="en-US" sz="3600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88811" y="1268760"/>
            <a:ext cx="17764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b="1" smtClean="0">
                <a:solidFill>
                  <a:schemeClr val="accent1">
                    <a:lumMod val="75000"/>
                  </a:schemeClr>
                </a:solidFill>
              </a:rPr>
              <a:t>1,650</a:t>
            </a:r>
            <a:endParaRPr lang="ko-KR" altLang="en-US" sz="4800" b="1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681758" y="1601282"/>
            <a:ext cx="10775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smtClean="0">
                <a:solidFill>
                  <a:schemeClr val="bg1"/>
                </a:solidFill>
              </a:rPr>
              <a:t>명의 참여</a:t>
            </a:r>
            <a:endParaRPr lang="ko-KR" altLang="en-US" sz="1600" b="1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699220" y="1968411"/>
            <a:ext cx="6444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4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개 권역에서 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4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회 개최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수도강원권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-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연세대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400" b="1" dirty="0" err="1">
                <a:solidFill>
                  <a:schemeClr val="tx2">
                    <a:lumMod val="75000"/>
                  </a:schemeClr>
                </a:solidFill>
                <a:latin typeface="+mn-ea"/>
              </a:rPr>
              <a:t>호남제주권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-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조선대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대경동남권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-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울산대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중부권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-</a:t>
            </a:r>
            <a:r>
              <a:rPr lang="ko-KR" altLang="en-US" sz="1400" b="1" dirty="0" err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한밭대</a:t>
            </a:r>
            <a:endParaRPr lang="ko-KR" altLang="en-US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57486" y="2587908"/>
            <a:ext cx="89960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b="1" smtClean="0">
                <a:solidFill>
                  <a:schemeClr val="accent1">
                    <a:lumMod val="75000"/>
                  </a:schemeClr>
                </a:solidFill>
              </a:rPr>
              <a:t>55</a:t>
            </a:r>
            <a:endParaRPr lang="ko-KR" altLang="en-US" sz="4800" b="1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672233" y="2920430"/>
            <a:ext cx="27302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chemeClr val="bg1"/>
                </a:solidFill>
              </a:rPr>
              <a:t>개 대학 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공동 주관으로 참여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699220" y="3292778"/>
            <a:ext cx="6444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err="1" smtClean="0">
                <a:solidFill>
                  <a:schemeClr val="accent2"/>
                </a:solidFill>
                <a:latin typeface="+mn-ea"/>
              </a:rPr>
              <a:t>지역창업페스티발</a:t>
            </a:r>
            <a:endParaRPr lang="ko-KR" altLang="en-US" sz="1400" b="1" dirty="0" smtClean="0">
              <a:solidFill>
                <a:schemeClr val="accent2"/>
              </a:solidFill>
              <a:latin typeface="+mn-ea"/>
            </a:endParaRPr>
          </a:p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수도강원권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-15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개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400" b="1" dirty="0" err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호남제주권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-12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개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대경동남권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-13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개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중부권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-15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개 대학 참여</a:t>
            </a:r>
            <a:endParaRPr lang="en-US" altLang="ko-KR" sz="1400" b="1" dirty="0" smtClean="0">
              <a:solidFill>
                <a:schemeClr val="tx2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71269" y="4028068"/>
            <a:ext cx="371127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spc="-300" smtClean="0">
                <a:solidFill>
                  <a:schemeClr val="accent1">
                    <a:lumMod val="75000"/>
                  </a:schemeClr>
                </a:solidFill>
              </a:rPr>
              <a:t> 6</a:t>
            </a:r>
            <a:r>
              <a:rPr lang="ko-KR" altLang="en-US" sz="4400" b="1" spc="-300" smtClean="0">
                <a:solidFill>
                  <a:schemeClr val="accent1">
                    <a:lumMod val="75000"/>
                  </a:schemeClr>
                </a:solidFill>
              </a:rPr>
              <a:t>천</a:t>
            </a:r>
            <a:r>
              <a:rPr lang="en-US" altLang="ko-KR" sz="4400" b="1" spc="-300" smtClean="0">
                <a:solidFill>
                  <a:schemeClr val="accent1">
                    <a:lumMod val="75000"/>
                  </a:schemeClr>
                </a:solidFill>
              </a:rPr>
              <a:t>7</a:t>
            </a:r>
            <a:r>
              <a:rPr lang="ko-KR" altLang="en-US" sz="4400" b="1" spc="-300" smtClean="0">
                <a:solidFill>
                  <a:schemeClr val="accent1">
                    <a:lumMod val="75000"/>
                  </a:schemeClr>
                </a:solidFill>
              </a:rPr>
              <a:t>백</a:t>
            </a:r>
            <a:r>
              <a:rPr lang="en-US" altLang="ko-KR" sz="4400" b="1" spc="-300" smtClean="0">
                <a:solidFill>
                  <a:schemeClr val="accent1">
                    <a:lumMod val="75000"/>
                  </a:schemeClr>
                </a:solidFill>
              </a:rPr>
              <a:t>:1</a:t>
            </a:r>
            <a:r>
              <a:rPr lang="ko-KR" altLang="en-US" sz="4400" b="1" spc="-300" smtClean="0">
                <a:solidFill>
                  <a:schemeClr val="accent1">
                    <a:lumMod val="75000"/>
                  </a:schemeClr>
                </a:solidFill>
              </a:rPr>
              <a:t>억</a:t>
            </a:r>
            <a:r>
              <a:rPr lang="en-US" altLang="ko-KR" sz="4400" b="1" spc="-300" smtClean="0">
                <a:solidFill>
                  <a:schemeClr val="accent1">
                    <a:lumMod val="75000"/>
                  </a:schemeClr>
                </a:solidFill>
              </a:rPr>
              <a:t>4</a:t>
            </a:r>
            <a:r>
              <a:rPr lang="ko-KR" altLang="en-US" sz="4400" b="1" spc="-300" smtClean="0">
                <a:solidFill>
                  <a:schemeClr val="accent1">
                    <a:lumMod val="75000"/>
                  </a:schemeClr>
                </a:solidFill>
              </a:rPr>
              <a:t>백</a:t>
            </a:r>
            <a:endParaRPr lang="en-US" altLang="ko-KR" sz="4400" b="1" spc="-30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672233" y="4711784"/>
            <a:ext cx="27013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smtClean="0">
                <a:solidFill>
                  <a:schemeClr val="bg1"/>
                </a:solidFill>
              </a:rPr>
              <a:t>창업지락예산</a:t>
            </a:r>
            <a:r>
              <a:rPr lang="en-US" altLang="ko-KR" sz="1600" b="1" smtClean="0">
                <a:solidFill>
                  <a:schemeClr val="bg1"/>
                </a:solidFill>
              </a:rPr>
              <a:t>:</a:t>
            </a:r>
            <a:r>
              <a:rPr lang="ko-KR" altLang="en-US" sz="1600" b="1" smtClean="0">
                <a:solidFill>
                  <a:schemeClr val="bg1"/>
                </a:solidFill>
              </a:rPr>
              <a:t>참여대학매칭</a:t>
            </a:r>
            <a:endParaRPr lang="ko-KR" altLang="en-US" sz="1600" b="1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700808" y="5012124"/>
            <a:ext cx="6443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효과적 예산운영</a:t>
            </a:r>
            <a:r>
              <a:rPr lang="en-US" altLang="ko-KR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;</a:t>
            </a:r>
            <a:endParaRPr lang="ko-KR" altLang="en-US" sz="1400" b="1" smtClean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r>
              <a:rPr lang="ko-KR" altLang="en-US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프로그램 기획에 학교가 주도적으로 참여하면서 소요예산이 매칭으로 증가</a:t>
            </a:r>
            <a:endParaRPr lang="en-US" altLang="ko-KR" sz="1400" b="1" smtClean="0">
              <a:solidFill>
                <a:schemeClr val="tx2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4049" y="5733256"/>
            <a:ext cx="8856984" cy="846386"/>
          </a:xfrm>
          <a:prstGeom prst="rect">
            <a:avLst/>
          </a:prstGeom>
          <a:solidFill>
            <a:srgbClr val="000000">
              <a:alpha val="29020"/>
            </a:srgb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</a:rPr>
              <a:t>학생주도형의 프로그램</a:t>
            </a:r>
          </a:p>
          <a:p>
            <a:pPr algn="ctr"/>
            <a:endParaRPr lang="en-US" altLang="ko-KR" sz="9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</a:endParaRPr>
          </a:p>
          <a:p>
            <a:pPr algn="ctr"/>
            <a:r>
              <a:rPr lang="ko-KR" altLang="en-U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</a:rPr>
              <a:t>추진 및 실무</a:t>
            </a:r>
            <a:r>
              <a:rPr lang="en-US" altLang="ko-KR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</a:rPr>
              <a:t>TFT</a:t>
            </a:r>
            <a:r>
              <a:rPr lang="ko-KR" altLang="en-U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</a:rPr>
              <a:t>에  학생대표단 참여</a:t>
            </a:r>
            <a:r>
              <a:rPr lang="en-US" altLang="ko-KR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1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</a:rPr>
              <a:t>창업친구만들기와</a:t>
            </a:r>
            <a:r>
              <a:rPr lang="ko-KR" altLang="en-U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1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</a:rPr>
              <a:t>오프닝프로그램</a:t>
            </a:r>
            <a:r>
              <a:rPr lang="ko-KR" altLang="en-U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</a:rPr>
              <a:t> 직접 기획 운영</a:t>
            </a:r>
            <a:r>
              <a:rPr lang="en-US" altLang="ko-KR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</a:rPr>
              <a:t>행사진행</a:t>
            </a:r>
            <a:endParaRPr lang="en-US" altLang="ko-KR" sz="12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i942.photobucket.com/albums/ad270/NinSeMarvel/Backgrounds/TheatreStag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pic>
        <p:nvPicPr>
          <p:cNvPr id="12" name="Picture 2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96504" y="145915"/>
            <a:ext cx="612000" cy="263392"/>
          </a:xfrm>
          <a:prstGeom prst="rect">
            <a:avLst/>
          </a:prstGeom>
        </p:spPr>
      </p:pic>
      <p:sp>
        <p:nvSpPr>
          <p:cNvPr id="14" name="양쪽 모서리가 둥근 사각형 13"/>
          <p:cNvSpPr/>
          <p:nvPr/>
        </p:nvSpPr>
        <p:spPr>
          <a:xfrm rot="5400000">
            <a:off x="2286000" y="-1665311"/>
            <a:ext cx="648072" cy="522007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39531" y="626836"/>
            <a:ext cx="55405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smtClean="0">
                <a:solidFill>
                  <a:schemeClr val="bg1"/>
                </a:solidFill>
                <a:latin typeface="+mn-ea"/>
              </a:rPr>
              <a:t>창업지락             미션</a:t>
            </a:r>
            <a:endParaRPr lang="ko-KR" altLang="en-US" sz="3600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98179" y="289223"/>
            <a:ext cx="214674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600" b="1" i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2013</a:t>
            </a:r>
            <a:endParaRPr lang="ko-KR" altLang="en-US" sz="6600" b="1" i="1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47974" y="1657831"/>
            <a:ext cx="4674741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4</a:t>
            </a:r>
            <a:r>
              <a:rPr lang="ko-KR" altLang="en-US" sz="40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개 권역</a:t>
            </a:r>
            <a:endParaRPr lang="en-US" altLang="ko-KR" sz="6600" b="1" dirty="0" smtClean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r"/>
            <a:r>
              <a:rPr lang="en-US" altLang="ko-KR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4</a:t>
            </a:r>
            <a:r>
              <a:rPr lang="ko-KR" altLang="en-US" sz="40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회 개최</a:t>
            </a:r>
            <a:endParaRPr lang="en-US" altLang="ko-KR" sz="6600" b="1" dirty="0" smtClean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r"/>
            <a:r>
              <a:rPr lang="en-US" altLang="ko-KR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1,600</a:t>
            </a:r>
            <a:r>
              <a:rPr lang="ko-KR" altLang="en-US" sz="40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명 참여</a:t>
            </a:r>
          </a:p>
          <a:p>
            <a:pPr algn="r"/>
            <a:endParaRPr lang="en-US" altLang="ko-KR" sz="4000" b="1" dirty="0" smtClean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r"/>
            <a:r>
              <a:rPr lang="ko-KR" altLang="en-U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지원예산 </a:t>
            </a:r>
            <a:r>
              <a:rPr lang="en-US" altLang="ko-KR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25,000</a:t>
            </a:r>
            <a:r>
              <a:rPr lang="ko-KR" altLang="en-U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천원</a:t>
            </a:r>
            <a:r>
              <a:rPr lang="en-US" altLang="ko-KR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회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03201" y="5926351"/>
            <a:ext cx="75312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 spc="-200" dirty="0" smtClean="0">
                <a:solidFill>
                  <a:schemeClr val="tx2"/>
                </a:solidFill>
                <a:latin typeface="+mn-ea"/>
              </a:rPr>
              <a:t>지원항목 </a:t>
            </a:r>
            <a:r>
              <a:rPr lang="en-US" altLang="ko-KR" sz="1400" b="1" spc="-200" dirty="0" smtClean="0">
                <a:solidFill>
                  <a:schemeClr val="tx2"/>
                </a:solidFill>
                <a:latin typeface="+mn-ea"/>
              </a:rPr>
              <a:t>: </a:t>
            </a:r>
            <a:r>
              <a:rPr lang="ko-KR" altLang="en-US" sz="1400" b="1" spc="-200" dirty="0" smtClean="0">
                <a:solidFill>
                  <a:schemeClr val="tx2"/>
                </a:solidFill>
                <a:latin typeface="+mn-ea"/>
              </a:rPr>
              <a:t>초빙 </a:t>
            </a:r>
            <a:r>
              <a:rPr lang="ko-KR" altLang="en-US" sz="1400" b="1" spc="-200" dirty="0" err="1" smtClean="0">
                <a:solidFill>
                  <a:schemeClr val="tx2"/>
                </a:solidFill>
                <a:latin typeface="+mn-ea"/>
              </a:rPr>
              <a:t>강사비</a:t>
            </a:r>
            <a:r>
              <a:rPr lang="en-US" altLang="ko-KR" sz="1400" b="1" spc="-200" dirty="0" smtClean="0">
                <a:solidFill>
                  <a:schemeClr val="tx2"/>
                </a:solidFill>
                <a:latin typeface="+mn-ea"/>
              </a:rPr>
              <a:t>, </a:t>
            </a:r>
            <a:r>
              <a:rPr lang="ko-KR" altLang="en-US" sz="1400" b="1" spc="-200" dirty="0" smtClean="0">
                <a:solidFill>
                  <a:schemeClr val="tx2"/>
                </a:solidFill>
                <a:latin typeface="+mn-ea"/>
              </a:rPr>
              <a:t>발표사례비</a:t>
            </a:r>
            <a:r>
              <a:rPr lang="en-US" altLang="ko-KR" sz="1400" b="1" spc="-200" dirty="0" smtClean="0">
                <a:solidFill>
                  <a:schemeClr val="tx2"/>
                </a:solidFill>
                <a:latin typeface="+mn-ea"/>
              </a:rPr>
              <a:t>, </a:t>
            </a:r>
            <a:r>
              <a:rPr lang="ko-KR" altLang="en-US" sz="1400" b="1" spc="-200" dirty="0" smtClean="0">
                <a:solidFill>
                  <a:schemeClr val="tx2"/>
                </a:solidFill>
                <a:latin typeface="+mn-ea"/>
              </a:rPr>
              <a:t>행사장 시설제작 및 설치비</a:t>
            </a:r>
            <a:r>
              <a:rPr lang="en-US" altLang="ko-KR" sz="1400" b="1" spc="-200" dirty="0" smtClean="0">
                <a:solidFill>
                  <a:schemeClr val="tx2"/>
                </a:solidFill>
                <a:latin typeface="+mn-ea"/>
              </a:rPr>
              <a:t>, </a:t>
            </a:r>
            <a:r>
              <a:rPr lang="ko-KR" altLang="en-US" sz="1400" b="1" spc="-200" dirty="0" smtClean="0">
                <a:solidFill>
                  <a:schemeClr val="tx2"/>
                </a:solidFill>
                <a:latin typeface="+mn-ea"/>
              </a:rPr>
              <a:t>운영요원인건비</a:t>
            </a:r>
            <a:r>
              <a:rPr lang="en-US" altLang="ko-KR" sz="1400" b="1" spc="-200" dirty="0" smtClean="0">
                <a:solidFill>
                  <a:schemeClr val="tx2"/>
                </a:solidFill>
                <a:latin typeface="+mn-ea"/>
              </a:rPr>
              <a:t>, </a:t>
            </a:r>
            <a:r>
              <a:rPr lang="ko-KR" altLang="en-US" sz="1400" b="1" spc="-200" dirty="0" err="1" smtClean="0">
                <a:solidFill>
                  <a:schemeClr val="tx2"/>
                </a:solidFill>
                <a:latin typeface="+mn-ea"/>
              </a:rPr>
              <a:t>홍보비</a:t>
            </a:r>
            <a:r>
              <a:rPr lang="ko-KR" altLang="en-US" sz="1400" b="1" spc="-200" dirty="0" smtClean="0">
                <a:solidFill>
                  <a:schemeClr val="tx2"/>
                </a:solidFill>
                <a:latin typeface="+mn-ea"/>
              </a:rPr>
              <a:t> </a:t>
            </a:r>
            <a:r>
              <a:rPr lang="en-US" altLang="ko-KR" sz="1400" b="1" spc="-200" dirty="0" smtClean="0">
                <a:solidFill>
                  <a:schemeClr val="tx2"/>
                </a:solidFill>
                <a:latin typeface="+mn-ea"/>
              </a:rPr>
              <a:t>,</a:t>
            </a:r>
            <a:r>
              <a:rPr lang="ko-KR" altLang="en-US" sz="1400" b="1" spc="-200" dirty="0" err="1" smtClean="0">
                <a:solidFill>
                  <a:schemeClr val="tx2"/>
                </a:solidFill>
                <a:latin typeface="+mn-ea"/>
              </a:rPr>
              <a:t>소모품비</a:t>
            </a:r>
            <a:r>
              <a:rPr lang="en-US" altLang="ko-KR" sz="1400" b="1" spc="-200" dirty="0" smtClean="0">
                <a:solidFill>
                  <a:schemeClr val="tx2"/>
                </a:solidFill>
                <a:latin typeface="+mn-ea"/>
              </a:rPr>
              <a:t>, </a:t>
            </a:r>
            <a:r>
              <a:rPr lang="ko-KR" altLang="en-US" sz="1400" b="1" spc="-200" dirty="0" smtClean="0">
                <a:solidFill>
                  <a:schemeClr val="tx2"/>
                </a:solidFill>
                <a:latin typeface="+mn-ea"/>
              </a:rPr>
              <a:t>회의비  등</a:t>
            </a:r>
            <a:endParaRPr lang="en-US" altLang="ko-KR" sz="1400" b="1" spc="-200" dirty="0" smtClean="0">
              <a:solidFill>
                <a:schemeClr val="tx2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i942.photobucket.com/albums/ad270/NinSeMarvel/Backgrounds/TheatreStag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pic>
        <p:nvPicPr>
          <p:cNvPr id="12" name="Picture 2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96504" y="145915"/>
            <a:ext cx="612000" cy="263392"/>
          </a:xfrm>
          <a:prstGeom prst="rect">
            <a:avLst/>
          </a:prstGeom>
        </p:spPr>
      </p:pic>
      <p:sp>
        <p:nvSpPr>
          <p:cNvPr id="14" name="양쪽 모서리가 둥근 사각형 13"/>
          <p:cNvSpPr/>
          <p:nvPr/>
        </p:nvSpPr>
        <p:spPr>
          <a:xfrm rot="5400000">
            <a:off x="2286000" y="-1665311"/>
            <a:ext cx="648072" cy="522007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39531" y="626836"/>
            <a:ext cx="55405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dirty="0" err="1" smtClean="0">
                <a:solidFill>
                  <a:schemeClr val="bg1"/>
                </a:solidFill>
                <a:latin typeface="+mn-ea"/>
              </a:rPr>
              <a:t>창업지락</a:t>
            </a:r>
            <a:r>
              <a:rPr lang="ko-KR" altLang="en-US" sz="3600" b="1" dirty="0" smtClean="0">
                <a:solidFill>
                  <a:schemeClr val="bg1"/>
                </a:solidFill>
                <a:latin typeface="+mn-ea"/>
              </a:rPr>
              <a:t>             미션</a:t>
            </a:r>
            <a:endParaRPr lang="ko-KR" altLang="en-US" sz="3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98179" y="289223"/>
            <a:ext cx="214674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2013</a:t>
            </a:r>
            <a:endParaRPr lang="ko-KR" altLang="en-US" sz="6600" b="1" i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6" name="자유형 15"/>
          <p:cNvSpPr>
            <a:spLocks noChangeAspect="1"/>
          </p:cNvSpPr>
          <p:nvPr/>
        </p:nvSpPr>
        <p:spPr>
          <a:xfrm>
            <a:off x="1187624" y="1859682"/>
            <a:ext cx="2419468" cy="2490768"/>
          </a:xfrm>
          <a:custGeom>
            <a:avLst/>
            <a:gdLst>
              <a:gd name="connsiteX0" fmla="*/ 0 w 1396074"/>
              <a:gd name="connsiteY0" fmla="*/ 698037 h 1396074"/>
              <a:gd name="connsiteX1" fmla="*/ 204451 w 1396074"/>
              <a:gd name="connsiteY1" fmla="*/ 204450 h 1396074"/>
              <a:gd name="connsiteX2" fmla="*/ 698038 w 1396074"/>
              <a:gd name="connsiteY2" fmla="*/ 0 h 1396074"/>
              <a:gd name="connsiteX3" fmla="*/ 1191625 w 1396074"/>
              <a:gd name="connsiteY3" fmla="*/ 204451 h 1396074"/>
              <a:gd name="connsiteX4" fmla="*/ 1396075 w 1396074"/>
              <a:gd name="connsiteY4" fmla="*/ 698038 h 1396074"/>
              <a:gd name="connsiteX5" fmla="*/ 1191625 w 1396074"/>
              <a:gd name="connsiteY5" fmla="*/ 1191625 h 1396074"/>
              <a:gd name="connsiteX6" fmla="*/ 698038 w 1396074"/>
              <a:gd name="connsiteY6" fmla="*/ 1396075 h 1396074"/>
              <a:gd name="connsiteX7" fmla="*/ 204451 w 1396074"/>
              <a:gd name="connsiteY7" fmla="*/ 1191624 h 1396074"/>
              <a:gd name="connsiteX8" fmla="*/ 1 w 1396074"/>
              <a:gd name="connsiteY8" fmla="*/ 698037 h 1396074"/>
              <a:gd name="connsiteX9" fmla="*/ 0 w 1396074"/>
              <a:gd name="connsiteY9" fmla="*/ 698037 h 1396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96074" h="1396074">
                <a:moveTo>
                  <a:pt x="0" y="698037"/>
                </a:moveTo>
                <a:cubicBezTo>
                  <a:pt x="0" y="512906"/>
                  <a:pt x="73543" y="335358"/>
                  <a:pt x="204451" y="204450"/>
                </a:cubicBezTo>
                <a:cubicBezTo>
                  <a:pt x="335359" y="73543"/>
                  <a:pt x="512907" y="0"/>
                  <a:pt x="698038" y="0"/>
                </a:cubicBezTo>
                <a:cubicBezTo>
                  <a:pt x="883169" y="0"/>
                  <a:pt x="1060717" y="73543"/>
                  <a:pt x="1191625" y="204451"/>
                </a:cubicBezTo>
                <a:cubicBezTo>
                  <a:pt x="1322532" y="335359"/>
                  <a:pt x="1396075" y="512907"/>
                  <a:pt x="1396075" y="698038"/>
                </a:cubicBezTo>
                <a:cubicBezTo>
                  <a:pt x="1396075" y="883169"/>
                  <a:pt x="1322532" y="1060717"/>
                  <a:pt x="1191625" y="1191625"/>
                </a:cubicBezTo>
                <a:cubicBezTo>
                  <a:pt x="1060718" y="1322532"/>
                  <a:pt x="883169" y="1396075"/>
                  <a:pt x="698038" y="1396075"/>
                </a:cubicBezTo>
                <a:cubicBezTo>
                  <a:pt x="512907" y="1396075"/>
                  <a:pt x="335359" y="1322532"/>
                  <a:pt x="204451" y="1191624"/>
                </a:cubicBezTo>
                <a:cubicBezTo>
                  <a:pt x="73544" y="1060717"/>
                  <a:pt x="1" y="883168"/>
                  <a:pt x="1" y="698037"/>
                </a:cubicBezTo>
                <a:lnTo>
                  <a:pt x="0" y="698037"/>
                </a:lnTo>
                <a:close/>
              </a:path>
            </a:pathLst>
          </a:custGeom>
          <a:ln w="28575">
            <a:solidFill>
              <a:schemeClr val="bg1"/>
            </a:solidFill>
          </a:ln>
        </p:spPr>
        <p:style>
          <a:lnRef idx="0">
            <a:scrgbClr r="0" g="0" b="0"/>
          </a:lnRef>
          <a:fillRef idx="3">
            <a:schemeClr val="accent3">
              <a:hueOff val="0"/>
              <a:satOff val="0"/>
              <a:lumOff val="0"/>
              <a:alphaOff val="0"/>
            </a:schemeClr>
          </a:fillRef>
          <a:effectRef idx="2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450" tIns="204450" rIns="204450" bIns="204450" numCol="1" spcCol="1270" anchor="ctr" anchorCtr="0">
            <a:noAutofit/>
          </a:bodyPr>
          <a:lstStyle/>
          <a:p>
            <a:pPr lvl="0" algn="ctr" defTabSz="889000" latinLnBrk="1">
              <a:spcBef>
                <a:spcPct val="0"/>
              </a:spcBef>
            </a:pPr>
            <a:r>
              <a:rPr lang="ko-KR" altLang="en-US" sz="2800" b="1" kern="1200" spc="-100" baseline="0" dirty="0" smtClean="0">
                <a:latin typeface="+mn-ea"/>
              </a:rPr>
              <a:t>지역창업</a:t>
            </a:r>
            <a:endParaRPr lang="en-US" altLang="ko-KR" sz="2800" b="1" kern="1200" spc="-100" baseline="0" dirty="0" smtClean="0">
              <a:latin typeface="+mn-ea"/>
            </a:endParaRPr>
          </a:p>
          <a:p>
            <a:pPr lvl="0" algn="ctr" defTabSz="889000" latinLnBrk="1">
              <a:spcBef>
                <a:spcPct val="0"/>
              </a:spcBef>
            </a:pPr>
            <a:r>
              <a:rPr lang="ko-KR" altLang="en-US" sz="2800" b="1" kern="1200" spc="-100" baseline="0" dirty="0" smtClean="0">
                <a:latin typeface="+mn-ea"/>
              </a:rPr>
              <a:t>생태계</a:t>
            </a:r>
            <a:endParaRPr lang="ko-KR" altLang="en-US" sz="2800" b="1" kern="1200" spc="-100" baseline="0" dirty="0">
              <a:latin typeface="+mn-ea"/>
            </a:endParaRPr>
          </a:p>
        </p:txBody>
      </p:sp>
      <p:sp>
        <p:nvSpPr>
          <p:cNvPr id="17" name="자유형 16"/>
          <p:cNvSpPr>
            <a:spLocks noChangeAspect="1"/>
          </p:cNvSpPr>
          <p:nvPr/>
        </p:nvSpPr>
        <p:spPr>
          <a:xfrm>
            <a:off x="3352060" y="1859682"/>
            <a:ext cx="2419468" cy="2490768"/>
          </a:xfrm>
          <a:custGeom>
            <a:avLst/>
            <a:gdLst>
              <a:gd name="connsiteX0" fmla="*/ 0 w 1396074"/>
              <a:gd name="connsiteY0" fmla="*/ 698037 h 1396074"/>
              <a:gd name="connsiteX1" fmla="*/ 204451 w 1396074"/>
              <a:gd name="connsiteY1" fmla="*/ 204450 h 1396074"/>
              <a:gd name="connsiteX2" fmla="*/ 698038 w 1396074"/>
              <a:gd name="connsiteY2" fmla="*/ 0 h 1396074"/>
              <a:gd name="connsiteX3" fmla="*/ 1191625 w 1396074"/>
              <a:gd name="connsiteY3" fmla="*/ 204451 h 1396074"/>
              <a:gd name="connsiteX4" fmla="*/ 1396075 w 1396074"/>
              <a:gd name="connsiteY4" fmla="*/ 698038 h 1396074"/>
              <a:gd name="connsiteX5" fmla="*/ 1191625 w 1396074"/>
              <a:gd name="connsiteY5" fmla="*/ 1191625 h 1396074"/>
              <a:gd name="connsiteX6" fmla="*/ 698038 w 1396074"/>
              <a:gd name="connsiteY6" fmla="*/ 1396075 h 1396074"/>
              <a:gd name="connsiteX7" fmla="*/ 204451 w 1396074"/>
              <a:gd name="connsiteY7" fmla="*/ 1191624 h 1396074"/>
              <a:gd name="connsiteX8" fmla="*/ 1 w 1396074"/>
              <a:gd name="connsiteY8" fmla="*/ 698037 h 1396074"/>
              <a:gd name="connsiteX9" fmla="*/ 0 w 1396074"/>
              <a:gd name="connsiteY9" fmla="*/ 698037 h 1396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96074" h="1396074">
                <a:moveTo>
                  <a:pt x="0" y="698037"/>
                </a:moveTo>
                <a:cubicBezTo>
                  <a:pt x="0" y="512906"/>
                  <a:pt x="73543" y="335358"/>
                  <a:pt x="204451" y="204450"/>
                </a:cubicBezTo>
                <a:cubicBezTo>
                  <a:pt x="335359" y="73543"/>
                  <a:pt x="512907" y="0"/>
                  <a:pt x="698038" y="0"/>
                </a:cubicBezTo>
                <a:cubicBezTo>
                  <a:pt x="883169" y="0"/>
                  <a:pt x="1060717" y="73543"/>
                  <a:pt x="1191625" y="204451"/>
                </a:cubicBezTo>
                <a:cubicBezTo>
                  <a:pt x="1322532" y="335359"/>
                  <a:pt x="1396075" y="512907"/>
                  <a:pt x="1396075" y="698038"/>
                </a:cubicBezTo>
                <a:cubicBezTo>
                  <a:pt x="1396075" y="883169"/>
                  <a:pt x="1322532" y="1060717"/>
                  <a:pt x="1191625" y="1191625"/>
                </a:cubicBezTo>
                <a:cubicBezTo>
                  <a:pt x="1060718" y="1322532"/>
                  <a:pt x="883169" y="1396075"/>
                  <a:pt x="698038" y="1396075"/>
                </a:cubicBezTo>
                <a:cubicBezTo>
                  <a:pt x="512907" y="1396075"/>
                  <a:pt x="335359" y="1322532"/>
                  <a:pt x="204451" y="1191624"/>
                </a:cubicBezTo>
                <a:cubicBezTo>
                  <a:pt x="73544" y="1060717"/>
                  <a:pt x="1" y="883168"/>
                  <a:pt x="1" y="698037"/>
                </a:cubicBezTo>
                <a:lnTo>
                  <a:pt x="0" y="698037"/>
                </a:lnTo>
                <a:close/>
              </a:path>
            </a:pathLst>
          </a:custGeom>
          <a:ln w="28575">
            <a:solidFill>
              <a:schemeClr val="bg1"/>
            </a:solidFill>
          </a:ln>
        </p:spPr>
        <p:style>
          <a:lnRef idx="0">
            <a:scrgbClr r="0" g="0" b="0"/>
          </a:lnRef>
          <a:fillRef idx="3">
            <a:schemeClr val="accent4">
              <a:hueOff val="0"/>
              <a:satOff val="0"/>
              <a:lumOff val="0"/>
              <a:alphaOff val="0"/>
            </a:schemeClr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450" tIns="204450" rIns="204450" bIns="204450" numCol="1" spcCol="1270" anchor="ctr" anchorCtr="0">
            <a:noAutofit/>
          </a:bodyPr>
          <a:lstStyle/>
          <a:p>
            <a:pPr lvl="0" algn="ctr" defTabSz="889000" latinLnBrk="1">
              <a:spcBef>
                <a:spcPct val="0"/>
              </a:spcBef>
            </a:pPr>
            <a:r>
              <a:rPr lang="ko-KR" altLang="en-US" sz="2800" b="1" kern="1200" spc="-100" baseline="0" dirty="0" smtClean="0">
                <a:latin typeface="+mn-ea"/>
              </a:rPr>
              <a:t>창업동기</a:t>
            </a:r>
            <a:endParaRPr lang="en-US" altLang="ko-KR" sz="2800" b="1" kern="1200" spc="-100" baseline="0" dirty="0" smtClean="0">
              <a:latin typeface="+mn-ea"/>
            </a:endParaRPr>
          </a:p>
          <a:p>
            <a:pPr lvl="0" algn="ctr" defTabSz="889000" latinLnBrk="1">
              <a:spcBef>
                <a:spcPct val="0"/>
              </a:spcBef>
            </a:pPr>
            <a:r>
              <a:rPr lang="ko-KR" altLang="en-US" sz="2800" b="1" kern="1200" spc="-100" baseline="0" dirty="0" smtClean="0">
                <a:latin typeface="+mn-ea"/>
              </a:rPr>
              <a:t>부여</a:t>
            </a:r>
            <a:endParaRPr lang="en-US" altLang="ko-KR" sz="2800" b="1" spc="-100" dirty="0">
              <a:latin typeface="+mn-ea"/>
            </a:endParaRPr>
          </a:p>
        </p:txBody>
      </p:sp>
      <p:sp>
        <p:nvSpPr>
          <p:cNvPr id="18" name="자유형 17"/>
          <p:cNvSpPr>
            <a:spLocks noChangeAspect="1"/>
          </p:cNvSpPr>
          <p:nvPr/>
        </p:nvSpPr>
        <p:spPr>
          <a:xfrm>
            <a:off x="5536908" y="1859682"/>
            <a:ext cx="2419468" cy="2490768"/>
          </a:xfrm>
          <a:custGeom>
            <a:avLst/>
            <a:gdLst>
              <a:gd name="connsiteX0" fmla="*/ 0 w 1396074"/>
              <a:gd name="connsiteY0" fmla="*/ 698037 h 1396074"/>
              <a:gd name="connsiteX1" fmla="*/ 204451 w 1396074"/>
              <a:gd name="connsiteY1" fmla="*/ 204450 h 1396074"/>
              <a:gd name="connsiteX2" fmla="*/ 698038 w 1396074"/>
              <a:gd name="connsiteY2" fmla="*/ 0 h 1396074"/>
              <a:gd name="connsiteX3" fmla="*/ 1191625 w 1396074"/>
              <a:gd name="connsiteY3" fmla="*/ 204451 h 1396074"/>
              <a:gd name="connsiteX4" fmla="*/ 1396075 w 1396074"/>
              <a:gd name="connsiteY4" fmla="*/ 698038 h 1396074"/>
              <a:gd name="connsiteX5" fmla="*/ 1191625 w 1396074"/>
              <a:gd name="connsiteY5" fmla="*/ 1191625 h 1396074"/>
              <a:gd name="connsiteX6" fmla="*/ 698038 w 1396074"/>
              <a:gd name="connsiteY6" fmla="*/ 1396075 h 1396074"/>
              <a:gd name="connsiteX7" fmla="*/ 204451 w 1396074"/>
              <a:gd name="connsiteY7" fmla="*/ 1191624 h 1396074"/>
              <a:gd name="connsiteX8" fmla="*/ 1 w 1396074"/>
              <a:gd name="connsiteY8" fmla="*/ 698037 h 1396074"/>
              <a:gd name="connsiteX9" fmla="*/ 0 w 1396074"/>
              <a:gd name="connsiteY9" fmla="*/ 698037 h 1396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96074" h="1396074">
                <a:moveTo>
                  <a:pt x="0" y="698037"/>
                </a:moveTo>
                <a:cubicBezTo>
                  <a:pt x="0" y="512906"/>
                  <a:pt x="73543" y="335358"/>
                  <a:pt x="204451" y="204450"/>
                </a:cubicBezTo>
                <a:cubicBezTo>
                  <a:pt x="335359" y="73543"/>
                  <a:pt x="512907" y="0"/>
                  <a:pt x="698038" y="0"/>
                </a:cubicBezTo>
                <a:cubicBezTo>
                  <a:pt x="883169" y="0"/>
                  <a:pt x="1060717" y="73543"/>
                  <a:pt x="1191625" y="204451"/>
                </a:cubicBezTo>
                <a:cubicBezTo>
                  <a:pt x="1322532" y="335359"/>
                  <a:pt x="1396075" y="512907"/>
                  <a:pt x="1396075" y="698038"/>
                </a:cubicBezTo>
                <a:cubicBezTo>
                  <a:pt x="1396075" y="883169"/>
                  <a:pt x="1322532" y="1060717"/>
                  <a:pt x="1191625" y="1191625"/>
                </a:cubicBezTo>
                <a:cubicBezTo>
                  <a:pt x="1060718" y="1322532"/>
                  <a:pt x="883169" y="1396075"/>
                  <a:pt x="698038" y="1396075"/>
                </a:cubicBezTo>
                <a:cubicBezTo>
                  <a:pt x="512907" y="1396075"/>
                  <a:pt x="335359" y="1322532"/>
                  <a:pt x="204451" y="1191624"/>
                </a:cubicBezTo>
                <a:cubicBezTo>
                  <a:pt x="73544" y="1060717"/>
                  <a:pt x="1" y="883168"/>
                  <a:pt x="1" y="698037"/>
                </a:cubicBezTo>
                <a:lnTo>
                  <a:pt x="0" y="698037"/>
                </a:lnTo>
                <a:close/>
              </a:path>
            </a:pathLst>
          </a:custGeom>
          <a:ln w="28575">
            <a:solidFill>
              <a:schemeClr val="bg1"/>
            </a:solidFill>
          </a:ln>
        </p:spPr>
        <p:style>
          <a:lnRef idx="0">
            <a:scrgbClr r="0" g="0" b="0"/>
          </a:lnRef>
          <a:fillRef idx="3">
            <a:schemeClr val="accent5">
              <a:hueOff val="0"/>
              <a:satOff val="0"/>
              <a:lumOff val="0"/>
              <a:alphaOff val="0"/>
            </a:schemeClr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450" tIns="204450" rIns="204450" bIns="204450" numCol="1" spcCol="1270" anchor="ctr" anchorCtr="0">
            <a:noAutofit/>
          </a:bodyPr>
          <a:lstStyle/>
          <a:p>
            <a:pPr lvl="0" algn="ctr" defTabSz="889000" latinLnBrk="1">
              <a:spcBef>
                <a:spcPct val="0"/>
              </a:spcBef>
            </a:pPr>
            <a:r>
              <a:rPr lang="ko-KR" altLang="en-US" sz="2800" b="1" kern="1200" spc="-100" baseline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창업기회</a:t>
            </a:r>
            <a:endParaRPr lang="en-US" altLang="ko-KR" sz="2800" b="1" kern="1200" spc="-100" baseline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lvl="0" algn="ctr" defTabSz="889000" latinLnBrk="1">
              <a:spcBef>
                <a:spcPct val="0"/>
              </a:spcBef>
            </a:pPr>
            <a:r>
              <a:rPr lang="ko-KR" altLang="en-US" sz="2800" b="1" kern="1200" spc="-100" baseline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창출</a:t>
            </a:r>
            <a:endParaRPr lang="ko-KR" altLang="en-US" sz="2800" b="1" kern="1200" spc="-100" baseline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1" name="TextBox 20"/>
          <p:cNvSpPr txBox="1">
            <a:spLocks noChangeAspect="1"/>
          </p:cNvSpPr>
          <p:nvPr/>
        </p:nvSpPr>
        <p:spPr>
          <a:xfrm>
            <a:off x="587177" y="4398315"/>
            <a:ext cx="2851516" cy="8864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대학 간 창업지식</a:t>
            </a:r>
            <a:r>
              <a:rPr lang="en-US" altLang="ko-K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정보의 교류</a:t>
            </a:r>
            <a:r>
              <a:rPr lang="en-US" altLang="ko-K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경쟁력 창출로 지역단위 창업 생태계로 진화</a:t>
            </a:r>
          </a:p>
        </p:txBody>
      </p:sp>
      <p:sp>
        <p:nvSpPr>
          <p:cNvPr id="22" name="TextBox 21"/>
          <p:cNvSpPr txBox="1">
            <a:spLocks noChangeAspect="1"/>
          </p:cNvSpPr>
          <p:nvPr/>
        </p:nvSpPr>
        <p:spPr>
          <a:xfrm>
            <a:off x="3385964" y="4398315"/>
            <a:ext cx="23616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창업의 가치와 창업과정의 이해를 도와 자신의 미래로 선택하게 도움</a:t>
            </a:r>
          </a:p>
        </p:txBody>
      </p:sp>
      <p:sp>
        <p:nvSpPr>
          <p:cNvPr id="23" name="TextBox 22"/>
          <p:cNvSpPr txBox="1">
            <a:spLocks noChangeAspect="1"/>
          </p:cNvSpPr>
          <p:nvPr/>
        </p:nvSpPr>
        <p:spPr>
          <a:xfrm>
            <a:off x="5800328" y="4398325"/>
            <a:ext cx="2851516" cy="627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창업 팀 구성</a:t>
            </a:r>
            <a:r>
              <a:rPr lang="en-US" altLang="ko-K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아이디어의 획득</a:t>
            </a:r>
            <a:r>
              <a:rPr lang="en-US" altLang="ko-K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시장의 발견 등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3769" cy="6867769"/>
          </a:xfrm>
          <a:prstGeom prst="rect">
            <a:avLst/>
          </a:prstGeom>
        </p:spPr>
      </p:pic>
      <p:pic>
        <p:nvPicPr>
          <p:cNvPr id="12" name="Picture 2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96504" y="145915"/>
            <a:ext cx="612000" cy="263392"/>
          </a:xfrm>
          <a:prstGeom prst="rect">
            <a:avLst/>
          </a:prstGeom>
        </p:spPr>
      </p:pic>
      <p:sp>
        <p:nvSpPr>
          <p:cNvPr id="14" name="양쪽 모서리가 둥근 사각형 13"/>
          <p:cNvSpPr/>
          <p:nvPr/>
        </p:nvSpPr>
        <p:spPr>
          <a:xfrm rot="5400000">
            <a:off x="3060848" y="-2440159"/>
            <a:ext cx="648072" cy="676976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39531" y="626836"/>
            <a:ext cx="67647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smtClean="0">
                <a:solidFill>
                  <a:schemeClr val="bg1"/>
                </a:solidFill>
                <a:latin typeface="+mn-ea"/>
              </a:rPr>
              <a:t>창업지락             의 추진전략</a:t>
            </a:r>
            <a:endParaRPr lang="ko-KR" altLang="en-US" sz="3600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98179" y="289223"/>
            <a:ext cx="214674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600" b="1" i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2013</a:t>
            </a:r>
            <a:endParaRPr lang="ko-KR" altLang="en-US" sz="6600" b="1" i="1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026" name="Picture 2" descr="http://files.softicons.com/download/internet-icons/3d-social-icons-by-aha-soft/png/512/Social%20networ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573016"/>
            <a:ext cx="3168351" cy="3168352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51520" y="1484784"/>
            <a:ext cx="54104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b="1" dirty="0" smtClean="0">
                <a:solidFill>
                  <a:schemeClr val="bg1"/>
                </a:solidFill>
                <a:latin typeface="+mn-ea"/>
              </a:rPr>
              <a:t>1.</a:t>
            </a:r>
            <a:r>
              <a:rPr lang="en-US" altLang="ko-KR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 </a:t>
            </a:r>
            <a:r>
              <a:rPr lang="ko-KR" altLang="en-US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네트워킹 역량 강한 추진주체 선택</a:t>
            </a:r>
            <a:r>
              <a:rPr lang="en-US" altLang="ko-KR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협력제고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036801" y="2276872"/>
            <a:ext cx="55595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b="1" dirty="0" smtClean="0">
                <a:solidFill>
                  <a:schemeClr val="bg1"/>
                </a:solidFill>
                <a:latin typeface="+mn-ea"/>
              </a:rPr>
              <a:t>2.</a:t>
            </a:r>
            <a:r>
              <a:rPr lang="en-US" altLang="ko-KR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 </a:t>
            </a:r>
            <a:r>
              <a:rPr lang="ko-KR" altLang="en-US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지역단위 실무담당자 모임개설</a:t>
            </a:r>
            <a:r>
              <a:rPr lang="en-US" altLang="ko-KR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추진역량 강화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707904" y="3074645"/>
            <a:ext cx="54104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b="1" dirty="0" smtClean="0">
                <a:solidFill>
                  <a:schemeClr val="bg1"/>
                </a:solidFill>
                <a:latin typeface="+mn-ea"/>
              </a:rPr>
              <a:t>3.</a:t>
            </a:r>
            <a:r>
              <a:rPr lang="en-US" altLang="ko-KR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 </a:t>
            </a:r>
            <a:r>
              <a:rPr lang="ko-KR" altLang="en-US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미디어와 공동 주관</a:t>
            </a:r>
            <a:r>
              <a:rPr lang="en-US" altLang="ko-KR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지속적 홍보효과 극대화</a:t>
            </a:r>
          </a:p>
        </p:txBody>
      </p:sp>
      <p:cxnSp>
        <p:nvCxnSpPr>
          <p:cNvPr id="17" name="직선 연결선 16"/>
          <p:cNvCxnSpPr/>
          <p:nvPr/>
        </p:nvCxnSpPr>
        <p:spPr>
          <a:xfrm>
            <a:off x="539552" y="2276872"/>
            <a:ext cx="0" cy="14401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539552" y="3717032"/>
            <a:ext cx="936104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2267744" y="2972569"/>
            <a:ext cx="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2267744" y="3708688"/>
            <a:ext cx="144016" cy="7837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3923928" y="3755315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 flipH="1">
            <a:off x="3059832" y="4187363"/>
            <a:ext cx="864096" cy="6100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846634" y="2204864"/>
            <a:ext cx="773641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smtClean="0">
                <a:solidFill>
                  <a:schemeClr val="tx2"/>
                </a:solidFill>
                <a:latin typeface="+mn-ea"/>
              </a:rPr>
              <a:t>개최대학 등 추진주체에게는 지역기반의 협력활동을 지원할 수 있는 네트워킹 역량 필요</a:t>
            </a:r>
            <a:r>
              <a:rPr lang="en-US" altLang="ko-KR" sz="1100" b="1" dirty="0" smtClean="0">
                <a:solidFill>
                  <a:schemeClr val="tx2"/>
                </a:solidFill>
                <a:latin typeface="+mn-ea"/>
              </a:rPr>
              <a:t>(LINC</a:t>
            </a:r>
            <a:r>
              <a:rPr lang="ko-KR" altLang="en-US" sz="1100" b="1" dirty="0" smtClean="0">
                <a:solidFill>
                  <a:schemeClr val="tx2"/>
                </a:solidFill>
                <a:latin typeface="+mn-ea"/>
              </a:rPr>
              <a:t>사업단 협의회 등의 추천</a:t>
            </a:r>
            <a:r>
              <a:rPr lang="en-US" altLang="ko-KR" sz="1100" b="1" dirty="0" smtClean="0">
                <a:solidFill>
                  <a:schemeClr val="tx2"/>
                </a:solidFill>
                <a:latin typeface="+mn-ea"/>
              </a:rPr>
              <a:t>)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637309" y="2972569"/>
            <a:ext cx="655660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smtClean="0">
                <a:solidFill>
                  <a:schemeClr val="tx2"/>
                </a:solidFill>
                <a:latin typeface="+mn-ea"/>
              </a:rPr>
              <a:t>실무자간의 협력관계 형성이 효과적인 추진역량이므로 참여대학의 실무담당자 연합모임 활성화 필요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308351" y="3790201"/>
            <a:ext cx="45841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b="1" dirty="0" err="1" smtClean="0">
                <a:solidFill>
                  <a:schemeClr val="tx2"/>
                </a:solidFill>
                <a:latin typeface="+mn-ea"/>
              </a:rPr>
              <a:t>창업지락을</a:t>
            </a:r>
            <a:r>
              <a:rPr lang="ko-KR" altLang="en-US" sz="1100" b="1" dirty="0" smtClean="0">
                <a:solidFill>
                  <a:schemeClr val="tx2"/>
                </a:solidFill>
                <a:latin typeface="+mn-ea"/>
              </a:rPr>
              <a:t> 통한 지역창업생태계 활성화를 돕기 위해 </a:t>
            </a:r>
            <a:r>
              <a:rPr lang="ko-KR" altLang="en-US" sz="1100" b="1" dirty="0" err="1" smtClean="0">
                <a:solidFill>
                  <a:schemeClr val="tx2"/>
                </a:solidFill>
                <a:latin typeface="+mn-ea"/>
              </a:rPr>
              <a:t>창업지락과</a:t>
            </a:r>
            <a:r>
              <a:rPr lang="ko-KR" altLang="en-US" sz="1100" b="1" dirty="0" smtClean="0">
                <a:solidFill>
                  <a:schemeClr val="tx2"/>
                </a:solidFill>
                <a:latin typeface="+mn-ea"/>
              </a:rPr>
              <a:t> 함께 대학 창업지원활동 및 성과에 대한 지속홍보 지원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779912" y="4149080"/>
            <a:ext cx="47387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b="1" dirty="0" smtClean="0">
                <a:solidFill>
                  <a:schemeClr val="bg1"/>
                </a:solidFill>
                <a:latin typeface="+mn-ea"/>
              </a:rPr>
              <a:t>4.</a:t>
            </a:r>
            <a:r>
              <a:rPr lang="en-US" altLang="ko-KR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 </a:t>
            </a:r>
            <a:r>
              <a:rPr lang="ko-KR" altLang="en-US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창업동아리 외 일반 대학생 참여 확대 </a:t>
            </a:r>
            <a:endParaRPr lang="ko-KR" altLang="en-US" b="1" dirty="0" smtClean="0">
              <a:solidFill>
                <a:schemeClr val="tx2">
                  <a:lumMod val="75000"/>
                </a:schemeClr>
              </a:solidFill>
              <a:latin typeface="+mn-ea"/>
            </a:endParaRPr>
          </a:p>
        </p:txBody>
      </p:sp>
      <p:cxnSp>
        <p:nvCxnSpPr>
          <p:cNvPr id="26" name="직선 연결선 25"/>
          <p:cNvCxnSpPr/>
          <p:nvPr/>
        </p:nvCxnSpPr>
        <p:spPr>
          <a:xfrm flipH="1">
            <a:off x="3203850" y="4864636"/>
            <a:ext cx="841071" cy="4308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4380359" y="4864636"/>
            <a:ext cx="472814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b="1" dirty="0" smtClean="0">
                <a:solidFill>
                  <a:schemeClr val="tx2"/>
                </a:solidFill>
                <a:latin typeface="+mn-ea"/>
              </a:rPr>
              <a:t>이공계는 물론 </a:t>
            </a:r>
            <a:r>
              <a:rPr lang="ko-KR" altLang="en-US" sz="1100" b="1" dirty="0" err="1" smtClean="0">
                <a:solidFill>
                  <a:schemeClr val="tx2"/>
                </a:solidFill>
                <a:latin typeface="+mn-ea"/>
              </a:rPr>
              <a:t>예체능계</a:t>
            </a:r>
            <a:r>
              <a:rPr lang="ko-KR" altLang="en-US" sz="1100" b="1" dirty="0" smtClean="0">
                <a:solidFill>
                  <a:schemeClr val="tx2"/>
                </a:solidFill>
                <a:latin typeface="+mn-ea"/>
              </a:rPr>
              <a:t> 학생들에게까지 참여의 기회 제공</a:t>
            </a:r>
            <a:endParaRPr lang="ko-KR" altLang="en-US" sz="1100" b="1" dirty="0" smtClean="0">
              <a:solidFill>
                <a:schemeClr val="tx2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3769" cy="6867769"/>
          </a:xfrm>
          <a:prstGeom prst="rect">
            <a:avLst/>
          </a:prstGeom>
        </p:spPr>
      </p:pic>
      <p:pic>
        <p:nvPicPr>
          <p:cNvPr id="12" name="Picture 2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96504" y="145915"/>
            <a:ext cx="612000" cy="263392"/>
          </a:xfrm>
          <a:prstGeom prst="rect">
            <a:avLst/>
          </a:prstGeom>
        </p:spPr>
      </p:pic>
      <p:sp>
        <p:nvSpPr>
          <p:cNvPr id="14" name="양쪽 모서리가 둥근 사각형 13"/>
          <p:cNvSpPr/>
          <p:nvPr/>
        </p:nvSpPr>
        <p:spPr>
          <a:xfrm rot="5400000">
            <a:off x="3060848" y="-2440159"/>
            <a:ext cx="648072" cy="676976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39531" y="626836"/>
            <a:ext cx="67647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smtClean="0">
                <a:solidFill>
                  <a:schemeClr val="bg1"/>
                </a:solidFill>
                <a:latin typeface="+mn-ea"/>
              </a:rPr>
              <a:t>창업지락             의 추진체계</a:t>
            </a:r>
            <a:endParaRPr lang="ko-KR" altLang="en-US" sz="3600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98179" y="289223"/>
            <a:ext cx="214674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600" b="1" i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2013</a:t>
            </a:r>
            <a:endParaRPr lang="ko-KR" altLang="en-US" sz="6600" b="1" i="1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467544" y="1772816"/>
            <a:ext cx="3600400" cy="3600400"/>
          </a:xfrm>
          <a:prstGeom prst="ellipse">
            <a:avLst/>
          </a:prstGeom>
          <a:solidFill>
            <a:schemeClr val="tx2">
              <a:lumMod val="5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3652261" y="2132855"/>
            <a:ext cx="2863955" cy="2863955"/>
          </a:xfrm>
          <a:prstGeom prst="ellipse">
            <a:avLst/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>
            <a:off x="6241276" y="2361972"/>
            <a:ext cx="2291164" cy="2291164"/>
          </a:xfrm>
          <a:prstGeom prst="ellipse">
            <a:avLst/>
          </a:prstGeom>
          <a:solidFill>
            <a:schemeClr val="tx2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1026140" y="2972569"/>
            <a:ext cx="24657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smtClean="0">
                <a:solidFill>
                  <a:schemeClr val="bg1"/>
                </a:solidFill>
                <a:latin typeface="+mn-ea"/>
              </a:rPr>
              <a:t>개최지역 확정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20467" y="2749689"/>
            <a:ext cx="23262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b="1" smtClean="0">
                <a:solidFill>
                  <a:schemeClr val="bg1"/>
                </a:solidFill>
                <a:latin typeface="+mn-ea"/>
              </a:rPr>
              <a:t>추진방향</a:t>
            </a:r>
            <a:r>
              <a:rPr lang="en-US" altLang="ko-KR" sz="2000" b="1" smtClean="0">
                <a:solidFill>
                  <a:schemeClr val="bg1"/>
                </a:solidFill>
                <a:latin typeface="+mn-ea"/>
              </a:rPr>
              <a:t>,</a:t>
            </a:r>
          </a:p>
          <a:p>
            <a:pPr algn="ctr"/>
            <a:r>
              <a:rPr lang="ko-KR" altLang="en-US" sz="2000" b="1" smtClean="0">
                <a:solidFill>
                  <a:schemeClr val="bg1"/>
                </a:solidFill>
                <a:latin typeface="+mn-ea"/>
              </a:rPr>
              <a:t>기본프로그램 확정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06944" y="2802994"/>
            <a:ext cx="20249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smtClean="0">
                <a:solidFill>
                  <a:schemeClr val="bg1"/>
                </a:solidFill>
                <a:latin typeface="+mn-ea"/>
              </a:rPr>
              <a:t>행사계획 및</a:t>
            </a:r>
            <a:endParaRPr lang="en-US" altLang="ko-KR" b="1" smtClean="0">
              <a:solidFill>
                <a:schemeClr val="bg1"/>
              </a:solidFill>
              <a:latin typeface="+mn-ea"/>
            </a:endParaRPr>
          </a:p>
          <a:p>
            <a:pPr algn="ctr"/>
            <a:r>
              <a:rPr lang="ko-KR" altLang="en-US" b="1" smtClean="0">
                <a:solidFill>
                  <a:schemeClr val="bg1"/>
                </a:solidFill>
                <a:latin typeface="+mn-ea"/>
              </a:rPr>
              <a:t>운영안 확정</a:t>
            </a:r>
            <a:r>
              <a:rPr lang="en-US" altLang="ko-KR" b="1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b="1" smtClean="0">
                <a:solidFill>
                  <a:schemeClr val="bg1"/>
                </a:solidFill>
                <a:latin typeface="+mn-ea"/>
              </a:rPr>
              <a:t>실행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25141" y="3569538"/>
            <a:ext cx="21611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FFC000"/>
                </a:solidFill>
                <a:latin typeface="+mn-ea"/>
              </a:rPr>
              <a:t>교육부 </a:t>
            </a:r>
            <a:r>
              <a:rPr lang="en-US" altLang="ko-KR" b="1" dirty="0" smtClean="0">
                <a:solidFill>
                  <a:srgbClr val="FFC000"/>
                </a:solidFill>
                <a:latin typeface="+mn-ea"/>
              </a:rPr>
              <a:t>&amp; </a:t>
            </a:r>
            <a:r>
              <a:rPr lang="ko-KR" altLang="en-US" b="1" dirty="0" smtClean="0">
                <a:solidFill>
                  <a:srgbClr val="FFC000"/>
                </a:solidFill>
                <a:latin typeface="+mn-ea"/>
              </a:rPr>
              <a:t>벤처협회</a:t>
            </a:r>
            <a:endParaRPr lang="en-US" altLang="ko-KR" b="1" dirty="0" smtClean="0">
              <a:solidFill>
                <a:srgbClr val="FFC000"/>
              </a:solidFill>
              <a:latin typeface="+mn-ea"/>
            </a:endParaRPr>
          </a:p>
          <a:p>
            <a:pPr algn="ctr"/>
            <a:r>
              <a:rPr lang="en-US" altLang="ko-KR" b="1" dirty="0" smtClean="0">
                <a:solidFill>
                  <a:srgbClr val="FFC000"/>
                </a:solidFill>
                <a:latin typeface="+mn-ea"/>
              </a:rPr>
              <a:t>LINC </a:t>
            </a:r>
            <a:r>
              <a:rPr lang="ko-KR" altLang="en-US" b="1" dirty="0" smtClean="0">
                <a:solidFill>
                  <a:srgbClr val="FFC000"/>
                </a:solidFill>
                <a:latin typeface="+mn-ea"/>
              </a:rPr>
              <a:t>사업단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368116" y="3506807"/>
            <a:ext cx="14280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smtClean="0">
                <a:solidFill>
                  <a:srgbClr val="FFC000"/>
                </a:solidFill>
                <a:latin typeface="+mn-ea"/>
              </a:rPr>
              <a:t>사업추진 </a:t>
            </a:r>
            <a:r>
              <a:rPr lang="en-US" altLang="ko-KR" sz="1600" b="1" smtClean="0">
                <a:solidFill>
                  <a:srgbClr val="FFC000"/>
                </a:solidFill>
                <a:latin typeface="+mn-ea"/>
              </a:rPr>
              <a:t>TFT</a:t>
            </a:r>
            <a:endParaRPr lang="ko-KR" altLang="en-US" sz="1600" b="1" smtClean="0">
              <a:solidFill>
                <a:srgbClr val="FFC000"/>
              </a:solidFill>
              <a:latin typeface="+mn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767305" y="3451066"/>
            <a:ext cx="12706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>
                <a:solidFill>
                  <a:srgbClr val="FFC000"/>
                </a:solidFill>
                <a:latin typeface="+mn-ea"/>
              </a:rPr>
              <a:t>지역실무 </a:t>
            </a:r>
            <a:r>
              <a:rPr lang="en-US" altLang="ko-KR" sz="1400" b="1" smtClean="0">
                <a:solidFill>
                  <a:srgbClr val="FFC000"/>
                </a:solidFill>
                <a:latin typeface="+mn-ea"/>
              </a:rPr>
              <a:t>TFT</a:t>
            </a:r>
            <a:endParaRPr lang="ko-KR" altLang="en-US" sz="1400" b="1" smtClean="0">
              <a:solidFill>
                <a:srgbClr val="FFC000"/>
              </a:solidFill>
              <a:latin typeface="+mn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211960" y="3835836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smtClean="0">
                <a:solidFill>
                  <a:srgbClr val="92D050"/>
                </a:solidFill>
                <a:latin typeface="+mn-ea"/>
              </a:rPr>
              <a:t>개최대학</a:t>
            </a:r>
            <a:r>
              <a:rPr lang="en-US" altLang="ko-KR" sz="1000" b="1" smtClean="0">
                <a:solidFill>
                  <a:srgbClr val="92D050"/>
                </a:solidFill>
                <a:latin typeface="+mn-ea"/>
              </a:rPr>
              <a:t>, </a:t>
            </a:r>
            <a:r>
              <a:rPr lang="ko-KR" altLang="en-US" sz="1000" b="1" smtClean="0">
                <a:solidFill>
                  <a:srgbClr val="92D050"/>
                </a:solidFill>
                <a:latin typeface="+mn-ea"/>
              </a:rPr>
              <a:t>학생대표</a:t>
            </a:r>
            <a:r>
              <a:rPr lang="en-US" altLang="ko-KR" sz="1000" b="1" smtClean="0">
                <a:solidFill>
                  <a:srgbClr val="92D050"/>
                </a:solidFill>
                <a:latin typeface="+mn-ea"/>
              </a:rPr>
              <a:t>, </a:t>
            </a:r>
            <a:r>
              <a:rPr lang="ko-KR" altLang="en-US" sz="1000" b="1" smtClean="0">
                <a:solidFill>
                  <a:srgbClr val="92D050"/>
                </a:solidFill>
                <a:latin typeface="+mn-ea"/>
              </a:rPr>
              <a:t>민간전문가</a:t>
            </a:r>
            <a:r>
              <a:rPr lang="en-US" altLang="ko-KR" sz="1000" b="1" smtClean="0">
                <a:solidFill>
                  <a:srgbClr val="92D050"/>
                </a:solidFill>
                <a:latin typeface="+mn-ea"/>
              </a:rPr>
              <a:t>, </a:t>
            </a:r>
            <a:r>
              <a:rPr lang="ko-KR" altLang="en-US" sz="1000" b="1" smtClean="0">
                <a:solidFill>
                  <a:srgbClr val="92D050"/>
                </a:solidFill>
                <a:latin typeface="+mn-ea"/>
              </a:rPr>
              <a:t>벤처협회</a:t>
            </a:r>
            <a:r>
              <a:rPr lang="en-US" altLang="ko-KR" sz="1000" b="1" smtClean="0">
                <a:solidFill>
                  <a:srgbClr val="92D050"/>
                </a:solidFill>
                <a:latin typeface="+mn-ea"/>
              </a:rPr>
              <a:t>, </a:t>
            </a:r>
            <a:r>
              <a:rPr lang="ko-KR" altLang="en-US" sz="1000" b="1" smtClean="0">
                <a:solidFill>
                  <a:srgbClr val="92D050"/>
                </a:solidFill>
                <a:latin typeface="+mn-ea"/>
              </a:rPr>
              <a:t>교과부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516216" y="3739098"/>
            <a:ext cx="17281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smtClean="0">
                <a:solidFill>
                  <a:srgbClr val="92D050"/>
                </a:solidFill>
                <a:latin typeface="+mn-ea"/>
              </a:rPr>
              <a:t>개최</a:t>
            </a:r>
            <a:r>
              <a:rPr lang="en-US" altLang="ko-KR" sz="1000" b="1" smtClean="0">
                <a:solidFill>
                  <a:srgbClr val="92D050"/>
                </a:solidFill>
                <a:latin typeface="+mn-ea"/>
              </a:rPr>
              <a:t>&amp;</a:t>
            </a:r>
            <a:r>
              <a:rPr lang="ko-KR" altLang="en-US" sz="1000" b="1" smtClean="0">
                <a:solidFill>
                  <a:srgbClr val="92D050"/>
                </a:solidFill>
                <a:latin typeface="+mn-ea"/>
              </a:rPr>
              <a:t>참여대학</a:t>
            </a:r>
            <a:r>
              <a:rPr lang="en-US" altLang="ko-KR" sz="1000" b="1" smtClean="0">
                <a:solidFill>
                  <a:srgbClr val="92D050"/>
                </a:solidFill>
                <a:latin typeface="+mn-ea"/>
              </a:rPr>
              <a:t>, </a:t>
            </a:r>
            <a:r>
              <a:rPr lang="ko-KR" altLang="en-US" sz="1000" b="1" smtClean="0">
                <a:solidFill>
                  <a:srgbClr val="92D050"/>
                </a:solidFill>
                <a:latin typeface="+mn-ea"/>
              </a:rPr>
              <a:t>학생대표</a:t>
            </a:r>
            <a:r>
              <a:rPr lang="en-US" altLang="ko-KR" sz="1000" b="1" smtClean="0">
                <a:solidFill>
                  <a:srgbClr val="92D050"/>
                </a:solidFill>
                <a:latin typeface="+mn-ea"/>
              </a:rPr>
              <a:t>, </a:t>
            </a:r>
            <a:r>
              <a:rPr lang="ko-KR" altLang="en-US" sz="1000" b="1" smtClean="0">
                <a:solidFill>
                  <a:srgbClr val="92D050"/>
                </a:solidFill>
                <a:latin typeface="+mn-ea"/>
              </a:rPr>
              <a:t>벤처협회</a:t>
            </a:r>
            <a:endParaRPr lang="en-US" altLang="ko-KR" sz="1000" b="1" smtClean="0">
              <a:solidFill>
                <a:srgbClr val="92D050"/>
              </a:solidFill>
              <a:latin typeface="+mn-ea"/>
            </a:endParaRPr>
          </a:p>
          <a:p>
            <a:pPr algn="ctr"/>
            <a:r>
              <a:rPr lang="en-US" altLang="ko-KR" sz="1000" b="1" smtClean="0">
                <a:solidFill>
                  <a:srgbClr val="92D050"/>
                </a:solidFill>
                <a:latin typeface="+mn-ea"/>
              </a:rPr>
              <a:t>(</a:t>
            </a:r>
            <a:r>
              <a:rPr lang="ko-KR" altLang="en-US" sz="1000" b="1" smtClean="0">
                <a:solidFill>
                  <a:srgbClr val="92D050"/>
                </a:solidFill>
                <a:latin typeface="+mn-ea"/>
              </a:rPr>
              <a:t>민간전문가 등 추가</a:t>
            </a:r>
            <a:r>
              <a:rPr lang="en-US" altLang="ko-KR" sz="1000" b="1" smtClean="0">
                <a:solidFill>
                  <a:srgbClr val="92D050"/>
                </a:solidFill>
                <a:latin typeface="+mn-ea"/>
              </a:rPr>
              <a:t>)</a:t>
            </a:r>
          </a:p>
        </p:txBody>
      </p:sp>
      <p:cxnSp>
        <p:nvCxnSpPr>
          <p:cNvPr id="34" name="직선 연결선 33"/>
          <p:cNvCxnSpPr/>
          <p:nvPr/>
        </p:nvCxnSpPr>
        <p:spPr>
          <a:xfrm flipH="1">
            <a:off x="323528" y="3356992"/>
            <a:ext cx="720080" cy="2520280"/>
          </a:xfrm>
          <a:prstGeom prst="lin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모서리가 둥근 직사각형 36"/>
          <p:cNvSpPr/>
          <p:nvPr/>
        </p:nvSpPr>
        <p:spPr>
          <a:xfrm>
            <a:off x="323528" y="6083771"/>
            <a:ext cx="8496944" cy="288032"/>
          </a:xfrm>
          <a:prstGeom prst="round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443161" y="5661248"/>
            <a:ext cx="84493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개최지역선정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:</a:t>
            </a:r>
          </a:p>
          <a:p>
            <a:endParaRPr lang="en-US" altLang="ko-KR" sz="1200" b="1" dirty="0" smtClean="0">
              <a:solidFill>
                <a:schemeClr val="accent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b="1" dirty="0" smtClean="0">
                <a:solidFill>
                  <a:srgbClr val="FFC000"/>
                </a:solidFill>
                <a:latin typeface="+mn-ea"/>
              </a:rPr>
              <a:t>LINC</a:t>
            </a:r>
            <a:r>
              <a:rPr lang="ko-KR" altLang="en-US" sz="1200" b="1" dirty="0" smtClean="0">
                <a:solidFill>
                  <a:srgbClr val="FFC000"/>
                </a:solidFill>
                <a:latin typeface="+mn-ea"/>
              </a:rPr>
              <a:t>참여의사확인 후 </a:t>
            </a:r>
            <a:r>
              <a:rPr lang="en-US" altLang="ko-KR" sz="1200" b="1" dirty="0" smtClean="0">
                <a:solidFill>
                  <a:srgbClr val="FFC000"/>
                </a:solidFill>
                <a:latin typeface="+mn-ea"/>
              </a:rPr>
              <a:t>LINC</a:t>
            </a:r>
            <a:r>
              <a:rPr lang="ko-KR" altLang="en-US" sz="1200" b="1" dirty="0" smtClean="0">
                <a:solidFill>
                  <a:srgbClr val="FFC000"/>
                </a:solidFill>
                <a:latin typeface="+mn-ea"/>
              </a:rPr>
              <a:t>사업단 협의체 검토를 거쳐 교육부</a:t>
            </a:r>
            <a:r>
              <a:rPr lang="en-US" altLang="ko-KR" sz="1200" b="1" dirty="0" smtClean="0">
                <a:solidFill>
                  <a:srgbClr val="FFC000"/>
                </a:solidFill>
                <a:latin typeface="+mn-ea"/>
              </a:rPr>
              <a:t>/</a:t>
            </a:r>
            <a:r>
              <a:rPr lang="ko-KR" altLang="en-US" sz="1200" b="1" dirty="0" smtClean="0">
                <a:solidFill>
                  <a:srgbClr val="FFC000"/>
                </a:solidFill>
                <a:latin typeface="+mn-ea"/>
              </a:rPr>
              <a:t>협회 에서 개최지 결정</a:t>
            </a:r>
            <a:endParaRPr lang="ko-KR" altLang="en-US" sz="1200" b="1" dirty="0">
              <a:solidFill>
                <a:srgbClr val="FFC000"/>
              </a:solidFill>
              <a:latin typeface="+mn-ea"/>
            </a:endParaRPr>
          </a:p>
        </p:txBody>
      </p:sp>
      <p:cxnSp>
        <p:nvCxnSpPr>
          <p:cNvPr id="41" name="직선 연결선 40"/>
          <p:cNvCxnSpPr/>
          <p:nvPr/>
        </p:nvCxnSpPr>
        <p:spPr>
          <a:xfrm flipH="1">
            <a:off x="323528" y="5880894"/>
            <a:ext cx="144016" cy="0"/>
          </a:xfrm>
          <a:prstGeom prst="lin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_x513031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7E8D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1028" name="Picture 4" descr="http://blog.mindjet.com/wp-content/uploads/2012/02/Understanding-the-Different-Types-of-Collaboration.png"/>
          <p:cNvPicPr>
            <a:picLocks noChangeAspect="1" noChangeArrowheads="1"/>
          </p:cNvPicPr>
          <p:nvPr/>
        </p:nvPicPr>
        <p:blipFill>
          <a:blip r:embed="rId2" cstate="print"/>
          <a:srcRect l="4326" t="14951" r="4326" b="7875"/>
          <a:stretch>
            <a:fillRect/>
          </a:stretch>
        </p:blipFill>
        <p:spPr bwMode="auto">
          <a:xfrm>
            <a:off x="395536" y="2229504"/>
            <a:ext cx="8352928" cy="3528392"/>
          </a:xfrm>
          <a:prstGeom prst="rect">
            <a:avLst/>
          </a:prstGeom>
          <a:noFill/>
        </p:spPr>
      </p:pic>
      <p:pic>
        <p:nvPicPr>
          <p:cNvPr id="12" name="Picture 2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96504" y="145915"/>
            <a:ext cx="612000" cy="263392"/>
          </a:xfrm>
          <a:prstGeom prst="rect">
            <a:avLst/>
          </a:prstGeom>
        </p:spPr>
      </p:pic>
      <p:sp>
        <p:nvSpPr>
          <p:cNvPr id="14" name="양쪽 모서리가 둥근 사각형 13"/>
          <p:cNvSpPr/>
          <p:nvPr/>
        </p:nvSpPr>
        <p:spPr>
          <a:xfrm rot="5400000">
            <a:off x="3060848" y="-2440159"/>
            <a:ext cx="648072" cy="676976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39531" y="626836"/>
            <a:ext cx="67647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smtClean="0">
                <a:solidFill>
                  <a:schemeClr val="bg1"/>
                </a:solidFill>
                <a:latin typeface="+mn-ea"/>
              </a:rPr>
              <a:t>창업지락             의 추진방법</a:t>
            </a:r>
            <a:endParaRPr lang="ko-KR" altLang="en-US" sz="3600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98179" y="289223"/>
            <a:ext cx="214674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600" b="1" i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2013</a:t>
            </a:r>
            <a:endParaRPr lang="ko-KR" altLang="en-US" sz="6600" b="1" i="1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2123728" y="2373520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smtClean="0">
                <a:solidFill>
                  <a:schemeClr val="bg1"/>
                </a:solidFill>
                <a:latin typeface="+mn-ea"/>
              </a:rPr>
              <a:t>기본구성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471323" y="2373520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smtClean="0">
                <a:solidFill>
                  <a:schemeClr val="bg1"/>
                </a:solidFill>
                <a:latin typeface="+mn-ea"/>
              </a:rPr>
              <a:t>자체기획</a:t>
            </a:r>
          </a:p>
        </p:txBody>
      </p:sp>
      <p:pic>
        <p:nvPicPr>
          <p:cNvPr id="35" name="Picture 21"/>
          <p:cNvPicPr>
            <a:picLocks noChangeAspect="1"/>
          </p:cNvPicPr>
          <p:nvPr/>
        </p:nvPicPr>
        <p:blipFill>
          <a:blip r:embed="rId3" cstate="print">
            <a:lum bright="-40000" contrast="-20000"/>
          </a:blip>
          <a:stretch>
            <a:fillRect/>
          </a:stretch>
        </p:blipFill>
        <p:spPr>
          <a:xfrm>
            <a:off x="3275856" y="4730615"/>
            <a:ext cx="2664296" cy="1146657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1456606" y="2882909"/>
            <a:ext cx="29081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400" b="1" dirty="0" smtClean="0">
                <a:solidFill>
                  <a:srgbClr val="FFC000"/>
                </a:solidFill>
                <a:latin typeface="+mn-ea"/>
              </a:rPr>
              <a:t>2012 </a:t>
            </a:r>
            <a:r>
              <a:rPr lang="ko-KR" altLang="en-US" sz="1400" b="1" dirty="0" smtClean="0">
                <a:solidFill>
                  <a:srgbClr val="FFC000"/>
                </a:solidFill>
                <a:latin typeface="+mn-ea"/>
              </a:rPr>
              <a:t>프로그램 중 우수프로그램</a:t>
            </a:r>
            <a:endParaRPr lang="en-US" altLang="ko-KR" sz="1400" b="1" dirty="0" smtClean="0">
              <a:solidFill>
                <a:srgbClr val="FFC000"/>
              </a:solidFill>
              <a:latin typeface="+mn-ea"/>
            </a:endParaRPr>
          </a:p>
          <a:p>
            <a:pPr algn="ctr"/>
            <a:r>
              <a:rPr lang="ko-KR" altLang="en-US" sz="1400" b="1" dirty="0" smtClean="0">
                <a:solidFill>
                  <a:srgbClr val="FFC000"/>
                </a:solidFill>
                <a:latin typeface="+mn-ea"/>
              </a:rPr>
              <a:t>공연</a:t>
            </a:r>
            <a:r>
              <a:rPr lang="en-US" altLang="ko-KR" sz="1400" b="1" dirty="0" smtClean="0">
                <a:solidFill>
                  <a:srgbClr val="FFC000"/>
                </a:solidFill>
                <a:latin typeface="+mn-ea"/>
              </a:rPr>
              <a:t>, </a:t>
            </a:r>
            <a:r>
              <a:rPr lang="ko-KR" altLang="en-US" sz="1400" b="1" dirty="0" smtClean="0">
                <a:solidFill>
                  <a:srgbClr val="FFC000"/>
                </a:solidFill>
                <a:latin typeface="+mn-ea"/>
              </a:rPr>
              <a:t>경진대회</a:t>
            </a:r>
            <a:r>
              <a:rPr lang="en-US" altLang="ko-KR" sz="1400" b="1" dirty="0" smtClean="0">
                <a:solidFill>
                  <a:srgbClr val="FFC000"/>
                </a:solidFill>
                <a:latin typeface="+mn-ea"/>
              </a:rPr>
              <a:t>, </a:t>
            </a:r>
            <a:r>
              <a:rPr lang="ko-KR" altLang="en-US" sz="1400" b="1" dirty="0" err="1" smtClean="0">
                <a:solidFill>
                  <a:srgbClr val="FFC000"/>
                </a:solidFill>
                <a:latin typeface="+mn-ea"/>
              </a:rPr>
              <a:t>멘토링</a:t>
            </a:r>
            <a:r>
              <a:rPr lang="en-US" altLang="ko-KR" sz="1400" b="1" dirty="0" smtClean="0">
                <a:solidFill>
                  <a:srgbClr val="FFC000"/>
                </a:solidFill>
                <a:latin typeface="+mn-ea"/>
              </a:rPr>
              <a:t>, </a:t>
            </a:r>
            <a:r>
              <a:rPr lang="ko-KR" altLang="en-US" sz="1400" b="1" dirty="0" err="1" smtClean="0">
                <a:solidFill>
                  <a:srgbClr val="FFC000"/>
                </a:solidFill>
                <a:latin typeface="+mn-ea"/>
              </a:rPr>
              <a:t>포토존</a:t>
            </a:r>
            <a:r>
              <a:rPr lang="ko-KR" altLang="en-US" sz="1400" b="1" dirty="0" smtClean="0">
                <a:solidFill>
                  <a:srgbClr val="FFC000"/>
                </a:solidFill>
                <a:latin typeface="+mn-ea"/>
              </a:rPr>
              <a:t> 등</a:t>
            </a:r>
            <a:endParaRPr lang="en-US" altLang="ko-KR" sz="1400" b="1" dirty="0" smtClean="0">
              <a:solidFill>
                <a:srgbClr val="FFC000"/>
              </a:solidFill>
              <a:latin typeface="+mn-ea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932040" y="2877576"/>
            <a:ext cx="27061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 smtClean="0">
                <a:solidFill>
                  <a:srgbClr val="FFC000"/>
                </a:solidFill>
                <a:latin typeface="+mn-ea"/>
              </a:rPr>
              <a:t>연합형</a:t>
            </a:r>
            <a:r>
              <a:rPr lang="en-US" altLang="ko-KR" sz="1400" b="1" smtClean="0">
                <a:solidFill>
                  <a:srgbClr val="FFC000"/>
                </a:solidFill>
                <a:latin typeface="+mn-ea"/>
              </a:rPr>
              <a:t>, </a:t>
            </a:r>
            <a:r>
              <a:rPr lang="ko-KR" altLang="en-US" sz="1400" b="1" smtClean="0">
                <a:solidFill>
                  <a:srgbClr val="FFC000"/>
                </a:solidFill>
                <a:latin typeface="+mn-ea"/>
              </a:rPr>
              <a:t>학생주도형</a:t>
            </a:r>
            <a:r>
              <a:rPr lang="en-US" altLang="ko-KR" sz="1400" b="1" smtClean="0">
                <a:solidFill>
                  <a:srgbClr val="FFC000"/>
                </a:solidFill>
                <a:latin typeface="+mn-ea"/>
              </a:rPr>
              <a:t>, </a:t>
            </a:r>
            <a:r>
              <a:rPr lang="ko-KR" altLang="en-US" sz="1400" b="1" smtClean="0">
                <a:solidFill>
                  <a:srgbClr val="FFC000"/>
                </a:solidFill>
                <a:latin typeface="+mn-ea"/>
              </a:rPr>
              <a:t>체험형</a:t>
            </a:r>
          </a:p>
          <a:p>
            <a:pPr algn="ctr"/>
            <a:r>
              <a:rPr lang="ko-KR" altLang="en-US" sz="1400" b="1" smtClean="0">
                <a:solidFill>
                  <a:srgbClr val="FFC000"/>
                </a:solidFill>
                <a:latin typeface="+mn-ea"/>
              </a:rPr>
              <a:t>학교간 지원프로그램 교류 포함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3769" cy="6867769"/>
          </a:xfrm>
          <a:prstGeom prst="rect">
            <a:avLst/>
          </a:prstGeom>
        </p:spPr>
      </p:pic>
      <p:sp>
        <p:nvSpPr>
          <p:cNvPr id="14" name="양쪽 모서리가 둥근 사각형 13"/>
          <p:cNvSpPr/>
          <p:nvPr/>
        </p:nvSpPr>
        <p:spPr>
          <a:xfrm rot="5400000">
            <a:off x="2970076" y="-2349387"/>
            <a:ext cx="648074" cy="6588226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39531" y="626836"/>
            <a:ext cx="61959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 err="1" smtClean="0">
                <a:solidFill>
                  <a:schemeClr val="bg1"/>
                </a:solidFill>
                <a:latin typeface="+mn-ea"/>
              </a:rPr>
              <a:t>창업지락</a:t>
            </a:r>
            <a:r>
              <a:rPr lang="ko-KR" altLang="en-US" sz="36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3600" b="1" dirty="0" smtClean="0">
                <a:solidFill>
                  <a:schemeClr val="bg1"/>
                </a:solidFill>
                <a:latin typeface="+mn-ea"/>
              </a:rPr>
              <a:t>2012</a:t>
            </a:r>
            <a:r>
              <a:rPr lang="ko-KR" altLang="en-US" sz="36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3600" b="1" dirty="0" smtClean="0">
                <a:solidFill>
                  <a:schemeClr val="bg1"/>
                </a:solidFill>
                <a:latin typeface="+mn-ea"/>
              </a:rPr>
              <a:t>우수프로그램</a:t>
            </a:r>
            <a:endParaRPr lang="ko-KR" altLang="en-US" sz="3600" b="1" dirty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12" name="Picture 2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96504" y="145915"/>
            <a:ext cx="612000" cy="263392"/>
          </a:xfrm>
          <a:prstGeom prst="rect">
            <a:avLst/>
          </a:prstGeom>
        </p:spPr>
      </p:pic>
      <p:graphicFrame>
        <p:nvGraphicFramePr>
          <p:cNvPr id="19" name="내용 개체 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47820046"/>
              </p:ext>
            </p:extLst>
          </p:nvPr>
        </p:nvGraphicFramePr>
        <p:xfrm>
          <a:off x="323528" y="1577302"/>
          <a:ext cx="8470656" cy="4804026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208197"/>
                <a:gridCol w="5394123"/>
                <a:gridCol w="1868336"/>
              </a:tblGrid>
              <a:tr h="235111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600" b="1" spc="60" dirty="0">
                          <a:solidFill>
                            <a:srgbClr val="FFC000"/>
                          </a:solidFill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1600" b="1" i="0" spc="0" dirty="0">
                        <a:solidFill>
                          <a:srgbClr val="FFC000"/>
                        </a:solidFill>
                        <a:latin typeface="+mn-ea"/>
                        <a:ea typeface="+mn-ea"/>
                      </a:endParaRPr>
                    </a:p>
                  </a:txBody>
                  <a:tcPr marL="53569" marR="53569" marT="14705" marB="14705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600" b="1" spc="60" dirty="0">
                          <a:solidFill>
                            <a:srgbClr val="FFC000"/>
                          </a:solidFill>
                          <a:latin typeface="+mn-ea"/>
                          <a:ea typeface="+mn-ea"/>
                        </a:rPr>
                        <a:t>우수프로그램</a:t>
                      </a:r>
                      <a:endParaRPr lang="ko-KR" altLang="en-US" sz="1600" b="1" i="0" spc="0" dirty="0">
                        <a:solidFill>
                          <a:srgbClr val="FFC000"/>
                        </a:solidFill>
                        <a:latin typeface="+mn-ea"/>
                        <a:ea typeface="+mn-ea"/>
                      </a:endParaRPr>
                    </a:p>
                  </a:txBody>
                  <a:tcPr marL="53569" marR="53569" marT="14705" marB="14705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600" b="1" spc="60" dirty="0">
                          <a:solidFill>
                            <a:srgbClr val="FFC000"/>
                          </a:solidFill>
                          <a:latin typeface="+mn-ea"/>
                          <a:ea typeface="+mn-ea"/>
                        </a:rPr>
                        <a:t>공통 사항</a:t>
                      </a:r>
                      <a:endParaRPr lang="ko-KR" altLang="en-US" sz="1600" b="1" i="0" spc="0" dirty="0">
                        <a:solidFill>
                          <a:srgbClr val="FFC000"/>
                        </a:solidFill>
                        <a:latin typeface="+mn-ea"/>
                        <a:ea typeface="+mn-ea"/>
                      </a:endParaRPr>
                    </a:p>
                  </a:txBody>
                  <a:tcPr marL="53569" marR="53569" marT="14705" marB="14705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1136504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600" b="1" spc="6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수도강원권</a:t>
                      </a:r>
                      <a:endParaRPr lang="ko-KR" altLang="en-US" sz="1600" b="1" i="0" spc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53569" marR="53569" marT="14705" marB="14705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29210" indent="0" algn="just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itchFamily="34" charset="0"/>
                        <a:buChar char="•"/>
                      </a:pPr>
                      <a:r>
                        <a:rPr lang="en-US" altLang="ko-KR" sz="1400" b="1" spc="-1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32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명의 </a:t>
                      </a:r>
                      <a:r>
                        <a:rPr lang="ko-KR" altLang="en-US" sz="1400" b="1" spc="-100" baseline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멘토와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 함께 한 </a:t>
                      </a:r>
                      <a:r>
                        <a:rPr lang="ko-KR" altLang="en-US" sz="1400" b="1" spc="-100" baseline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멘토링</a:t>
                      </a:r>
                      <a:r>
                        <a:rPr lang="en-US" altLang="ko-KR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b="1" spc="-100" baseline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멘토</a:t>
                      </a:r>
                      <a:r>
                        <a:rPr lang="en-US" altLang="ko-KR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인</a:t>
                      </a:r>
                      <a:r>
                        <a:rPr lang="en-US" altLang="ko-KR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+</a:t>
                      </a:r>
                      <a:r>
                        <a:rPr lang="ko-KR" altLang="en-US" sz="1400" b="1" spc="-100" baseline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멘토</a:t>
                      </a:r>
                      <a:r>
                        <a:rPr lang="en-US" altLang="ko-KR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8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인 한테이블에 앉아 </a:t>
                      </a:r>
                      <a:r>
                        <a:rPr lang="ko-KR" altLang="en-US" sz="1400" b="1" spc="-100" baseline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멘토링</a:t>
                      </a:r>
                      <a:r>
                        <a:rPr lang="en-US" altLang="ko-KR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전후로 프로그램 참가</a:t>
                      </a:r>
                    </a:p>
                    <a:p>
                      <a:pPr marL="0" marR="29210" indent="0" algn="just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400" b="1" spc="-1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공감온도계를 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활용 청중이 평가한 아이디어 피치</a:t>
                      </a:r>
                      <a:r>
                        <a:rPr lang="en-US" altLang="ko-KR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대학별 </a:t>
                      </a:r>
                      <a:r>
                        <a:rPr lang="en-US" altLang="ko-KR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분 아이디어발표</a:t>
                      </a:r>
                      <a:r>
                        <a:rPr lang="en-US" altLang="ko-KR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청중이 공감온도계에 스티커 부착 지지의사 표시</a:t>
                      </a:r>
                      <a:endParaRPr lang="ko-KR" altLang="en-US" sz="1400" b="1" i="0" spc="-100" baseline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53569" marR="53569" marT="14705" marB="14705" anchor="ctr"/>
                </a:tc>
                <a:tc rowSpan="4">
                  <a:txBody>
                    <a:bodyPr/>
                    <a:lstStyle/>
                    <a:p>
                      <a:pPr marL="0" marR="0" indent="0" algn="just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400" b="1" spc="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학생들이 </a:t>
                      </a:r>
                      <a:r>
                        <a:rPr lang="ko-KR" altLang="en-US" sz="1400" b="1" spc="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직접 진행하고 사회를 봄</a:t>
                      </a:r>
                      <a:endParaRPr lang="ko-KR" altLang="en-US" sz="1400" b="1" spc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just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400" b="1" spc="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대학간 </a:t>
                      </a:r>
                      <a:r>
                        <a:rPr lang="ko-KR" altLang="en-US" sz="1400" b="1" spc="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연합 또는 경쟁 체제로 아이디어피치 등 운영</a:t>
                      </a:r>
                      <a:endParaRPr lang="ko-KR" altLang="en-US" sz="1400" b="1" spc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just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400" b="1" spc="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창업동아리 </a:t>
                      </a:r>
                      <a:r>
                        <a:rPr lang="ko-KR" altLang="en-US" sz="1400" b="1" spc="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등 대학별 창업성과 전시회 및 홍보부스 </a:t>
                      </a:r>
                      <a:r>
                        <a:rPr lang="ko-KR" altLang="en-US" sz="1400" b="1" spc="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설치</a:t>
                      </a:r>
                      <a:endParaRPr lang="en-US" altLang="ko-KR" sz="1400" b="1" spc="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just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400" b="1" spc="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공통 </a:t>
                      </a:r>
                      <a:r>
                        <a:rPr lang="ko-KR" altLang="en-US" sz="1400" b="1" spc="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디자인 적용 일관성 유지</a:t>
                      </a:r>
                      <a:endParaRPr lang="ko-KR" altLang="en-US" sz="1400" b="1" i="0" spc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53569" marR="53569" marT="14705" marB="14705" anchor="ctr"/>
                </a:tc>
              </a:tr>
              <a:tr h="1136504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600" b="1" spc="6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호남제주권</a:t>
                      </a:r>
                      <a:endParaRPr lang="ko-KR" altLang="en-US" sz="1600" b="1" i="0" spc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53569" marR="53569" marT="14705" marB="14705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29210" indent="0" algn="just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400" b="1" spc="-1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특강과 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토크쇼의 결합</a:t>
                      </a:r>
                      <a:r>
                        <a:rPr lang="en-US" altLang="ko-KR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(TES): 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기술과 기업가정신을 주요테마로 지역창업기회 소개 토크쇼 진행</a:t>
                      </a:r>
                    </a:p>
                    <a:p>
                      <a:pPr marL="0" marR="29210" indent="0" algn="just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400" b="1" spc="-100" baseline="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멘토링과</a:t>
                      </a:r>
                      <a:r>
                        <a:rPr lang="ko-KR" altLang="en-US" sz="1400" b="1" spc="-1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창업퀴즈 쇼</a:t>
                      </a:r>
                      <a:r>
                        <a:rPr lang="en-US" altLang="ko-KR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전문가</a:t>
                      </a:r>
                      <a:r>
                        <a:rPr lang="en-US" altLang="ko-KR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선배창업자등과의 </a:t>
                      </a:r>
                      <a:r>
                        <a:rPr lang="ko-KR" altLang="en-US" sz="1400" b="1" spc="-100" baseline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멘토링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 및 </a:t>
                      </a:r>
                      <a:r>
                        <a:rPr lang="ko-KR" altLang="en-US" sz="1400" b="1" spc="-100" baseline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창업제반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 상식적 문제를 풀어본 </a:t>
                      </a:r>
                      <a:r>
                        <a:rPr lang="ko-KR" altLang="en-US" sz="1400" b="1" spc="-100" baseline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퀴즈쇼</a:t>
                      </a:r>
                      <a:endParaRPr lang="ko-KR" altLang="en-US" sz="1400" b="1" i="0" spc="-100" baseline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53569" marR="53569" marT="14705" marB="14705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136504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600" b="1" spc="6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대경동남권</a:t>
                      </a:r>
                      <a:endParaRPr lang="ko-KR" altLang="en-US" sz="1600" b="1" i="0" spc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53569" marR="53569" marT="14705" marB="14705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29210" indent="0" algn="just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400" b="1" spc="-1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모의투자경진대회</a:t>
                      </a:r>
                      <a:r>
                        <a:rPr lang="en-US" altLang="ko-KR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학생들의 투자활동</a:t>
                      </a:r>
                      <a:r>
                        <a:rPr lang="en-US" altLang="ko-KR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): 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전시회에 참여한 대학 창업동아리가 참가학생들을 대상으로 모의</a:t>
                      </a:r>
                      <a:r>
                        <a:rPr lang="en-US" altLang="ko-KR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IR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진행</a:t>
                      </a:r>
                      <a:r>
                        <a:rPr lang="en-US" altLang="ko-KR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학생투자자들은 </a:t>
                      </a:r>
                      <a:r>
                        <a:rPr lang="ko-KR" altLang="en-US" sz="1400" b="1" spc="-100" baseline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가상화페로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 투자</a:t>
                      </a:r>
                      <a:r>
                        <a:rPr lang="en-US" altLang="ko-KR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투자과정을 가볍게 </a:t>
                      </a:r>
                      <a:r>
                        <a:rPr lang="ko-KR" altLang="en-US" sz="1400" b="1" spc="-1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체험</a:t>
                      </a:r>
                      <a:endParaRPr lang="en-US" altLang="ko-KR" sz="1400" b="1" spc="-100" baseline="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</a:endParaRPr>
                    </a:p>
                    <a:p>
                      <a:pPr marL="0" marR="29210" indent="0" algn="just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400" b="1" spc="-1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그룹 </a:t>
                      </a:r>
                      <a:r>
                        <a:rPr lang="ko-KR" altLang="en-US" sz="1400" b="1" spc="-100" baseline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오픈멘토링</a:t>
                      </a:r>
                      <a:r>
                        <a:rPr lang="en-US" altLang="ko-KR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(12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명의 </a:t>
                      </a:r>
                      <a:r>
                        <a:rPr lang="ko-KR" altLang="en-US" sz="1400" b="1" spc="-100" baseline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멘토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 참여</a:t>
                      </a:r>
                      <a:r>
                        <a:rPr lang="en-US" altLang="ko-KR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i="0" spc="-100" baseline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53569" marR="53569" marT="14705" marB="14705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136504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600" b="1" spc="6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중부권</a:t>
                      </a:r>
                      <a:endParaRPr lang="ko-KR" altLang="en-US" sz="1600" b="1" i="0" spc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53569" marR="53569" marT="14705" marB="14705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29210" indent="0" algn="just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400" b="1" spc="-100" baseline="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창업친구찾기</a:t>
                      </a:r>
                      <a:r>
                        <a:rPr lang="en-US" altLang="ko-KR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연합네트워킹</a:t>
                      </a:r>
                      <a:r>
                        <a:rPr lang="en-US" altLang="ko-KR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): 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참여대학 학생들이 자신의 관심분야를 기본정보로 필요한 만남을 갖게 도와주는 네트워킹 프로그램</a:t>
                      </a:r>
                    </a:p>
                    <a:p>
                      <a:pPr marL="0" marR="29210" indent="0" algn="just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400" b="1" spc="-1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창업정보투어 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스탬프 미션</a:t>
                      </a:r>
                      <a:r>
                        <a:rPr lang="en-US" altLang="ko-KR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b="1" spc="-1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창업정보 전시관을 투어하며 확인스탬프를 받아 지정된 선물 획득</a:t>
                      </a:r>
                      <a:endParaRPr lang="ko-KR" altLang="en-US" sz="1400" b="1" i="0" spc="-100" baseline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53569" marR="53569" marT="14705" marB="14705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3769" cy="6867769"/>
          </a:xfrm>
          <a:prstGeom prst="rect">
            <a:avLst/>
          </a:prstGeom>
        </p:spPr>
      </p:pic>
      <p:pic>
        <p:nvPicPr>
          <p:cNvPr id="12" name="Picture 2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96504" y="145915"/>
            <a:ext cx="612000" cy="263392"/>
          </a:xfrm>
          <a:prstGeom prst="rect">
            <a:avLst/>
          </a:prstGeom>
        </p:spPr>
      </p:pic>
      <p:sp>
        <p:nvSpPr>
          <p:cNvPr id="14" name="양쪽 모서리가 둥근 사각형 13"/>
          <p:cNvSpPr/>
          <p:nvPr/>
        </p:nvSpPr>
        <p:spPr>
          <a:xfrm rot="5400000">
            <a:off x="3060848" y="-2440159"/>
            <a:ext cx="648072" cy="676976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39531" y="626836"/>
            <a:ext cx="67647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smtClean="0">
                <a:solidFill>
                  <a:schemeClr val="bg1"/>
                </a:solidFill>
                <a:latin typeface="+mn-ea"/>
              </a:rPr>
              <a:t>창업지락             의 프로그램</a:t>
            </a:r>
            <a:endParaRPr lang="ko-KR" altLang="en-US" sz="3600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98179" y="289223"/>
            <a:ext cx="214674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600" b="1" i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2013</a:t>
            </a:r>
            <a:endParaRPr lang="ko-KR" altLang="en-US" sz="6600" b="1" i="1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22530" name="Picture 2" descr="http://iconbug.com/data/23/256/28713df00d947ce5e1e67347a911404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586" y="1446684"/>
            <a:ext cx="1008112" cy="1008112"/>
          </a:xfrm>
          <a:prstGeom prst="rect">
            <a:avLst/>
          </a:prstGeom>
          <a:noFill/>
        </p:spPr>
      </p:pic>
      <p:pic>
        <p:nvPicPr>
          <p:cNvPr id="22534" name="Picture 6" descr="http://cdn1.iconfinder.com/data/icons/This_is_ART_2/512/Web_Desig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733303"/>
            <a:ext cx="864096" cy="864096"/>
          </a:xfrm>
          <a:prstGeom prst="rect">
            <a:avLst/>
          </a:prstGeom>
          <a:noFill/>
        </p:spPr>
      </p:pic>
      <p:pic>
        <p:nvPicPr>
          <p:cNvPr id="22536" name="Picture 8" descr="http://radiance-pwi.net/html/images/Mentor-icon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3986594"/>
            <a:ext cx="1008112" cy="1008112"/>
          </a:xfrm>
          <a:prstGeom prst="rect">
            <a:avLst/>
          </a:prstGeom>
          <a:noFill/>
        </p:spPr>
      </p:pic>
      <p:pic>
        <p:nvPicPr>
          <p:cNvPr id="22538" name="Picture 10" descr="http://png-4.findicons.com/files/icons/637/event_people/256/balloons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5282738"/>
            <a:ext cx="1008112" cy="1008112"/>
          </a:xfrm>
          <a:prstGeom prst="rect">
            <a:avLst/>
          </a:prstGeom>
          <a:noFill/>
        </p:spPr>
      </p:pic>
      <p:sp>
        <p:nvSpPr>
          <p:cNvPr id="36" name="TextBox 35"/>
          <p:cNvSpPr txBox="1"/>
          <p:nvPr/>
        </p:nvSpPr>
        <p:spPr>
          <a:xfrm>
            <a:off x="971600" y="1700808"/>
            <a:ext cx="1188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mtClean="0">
                <a:solidFill>
                  <a:schemeClr val="bg1"/>
                </a:solidFill>
                <a:latin typeface="+mn-ea"/>
              </a:rPr>
              <a:t>공연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971600" y="2652584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mtClean="0">
                <a:solidFill>
                  <a:schemeClr val="bg1"/>
                </a:solidFill>
                <a:latin typeface="+mn-ea"/>
              </a:rPr>
              <a:t>아이디어 경진대회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71600" y="3977883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mtClean="0">
                <a:solidFill>
                  <a:schemeClr val="bg1"/>
                </a:solidFill>
                <a:latin typeface="+mn-ea"/>
              </a:rPr>
              <a:t>멘토링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971600" y="5130011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mtClean="0">
                <a:solidFill>
                  <a:schemeClr val="bg1"/>
                </a:solidFill>
                <a:latin typeface="+mn-ea"/>
              </a:rPr>
              <a:t>참여촉진활동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043608" y="2223914"/>
            <a:ext cx="43925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개최 또는 참여대학 소속의 명물 공연팀의 축하공연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043608" y="3164656"/>
            <a:ext cx="539923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참여대학 소속의 학생아이디어 중심의 경진대회</a:t>
            </a:r>
          </a:p>
          <a:p>
            <a:pPr>
              <a:buFont typeface="Arial" pitchFamily="34" charset="0"/>
              <a:buChar char="•"/>
            </a:pPr>
            <a:r>
              <a:rPr lang="ko-KR" altLang="en-US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가능하다면 학생들과 교수</a:t>
            </a:r>
            <a:r>
              <a:rPr lang="en-US" altLang="ko-KR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창업지원담당자가 한 조를 이뤄 참가</a:t>
            </a:r>
            <a:endParaRPr lang="en-US" altLang="ko-KR" sz="1400" b="1" smtClean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pPr>
              <a:buFont typeface="Arial" pitchFamily="34" charset="0"/>
              <a:buChar char="•"/>
            </a:pPr>
            <a:r>
              <a:rPr lang="ko-KR" altLang="en-US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학생들과 전문가가 함께 평가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043608" y="4490650"/>
            <a:ext cx="42594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디딤돌 </a:t>
            </a:r>
            <a:r>
              <a:rPr lang="en-US" altLang="ko-KR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Y</a:t>
            </a:r>
            <a:r>
              <a:rPr lang="ko-KR" altLang="en-US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멘토스와 지역소속의 멘토들이 함께 참여</a:t>
            </a:r>
          </a:p>
          <a:p>
            <a:pPr>
              <a:buFont typeface="Arial" pitchFamily="34" charset="0"/>
              <a:buChar char="•"/>
            </a:pPr>
            <a:r>
              <a:rPr lang="ko-KR" altLang="en-US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학생들의 그룹단위 멘토링 지원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043608" y="5695622"/>
            <a:ext cx="447430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창업전시관</a:t>
            </a:r>
            <a:r>
              <a:rPr lang="en-US" altLang="ko-KR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/</a:t>
            </a:r>
            <a:r>
              <a:rPr lang="ko-KR" altLang="en-US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홍보물 관람 확인 스탬프투어</a:t>
            </a:r>
            <a:r>
              <a:rPr lang="en-US" altLang="ko-KR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(</a:t>
            </a:r>
            <a:r>
              <a:rPr lang="ko-KR" altLang="en-US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경품 제공</a:t>
            </a:r>
            <a:r>
              <a:rPr lang="en-US" altLang="ko-KR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)</a:t>
            </a:r>
          </a:p>
          <a:p>
            <a:pPr>
              <a:buFont typeface="Arial" pitchFamily="34" charset="0"/>
              <a:buChar char="•"/>
            </a:pPr>
            <a:r>
              <a:rPr lang="ko-KR" altLang="en-US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포토존</a:t>
            </a:r>
            <a:r>
              <a:rPr lang="en-US" altLang="ko-KR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베스트 포토인증샷 등록</a:t>
            </a:r>
            <a:r>
              <a:rPr lang="en-US" altLang="ko-KR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(</a:t>
            </a:r>
            <a:r>
              <a:rPr lang="ko-KR" altLang="en-US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기념품 제공</a:t>
            </a:r>
            <a:r>
              <a:rPr lang="en-US" altLang="ko-KR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)</a:t>
            </a:r>
          </a:p>
          <a:p>
            <a:pPr>
              <a:buFont typeface="Arial" pitchFamily="34" charset="0"/>
              <a:buChar char="•"/>
            </a:pPr>
            <a:r>
              <a:rPr lang="ko-KR" altLang="en-US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커피와 간식 판매코너</a:t>
            </a:r>
            <a:r>
              <a:rPr lang="en-US" altLang="ko-KR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(</a:t>
            </a:r>
            <a:r>
              <a:rPr lang="ko-KR" altLang="en-US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학생들의 창업아이템 중 선택</a:t>
            </a:r>
            <a:r>
              <a:rPr lang="en-US" altLang="ko-KR" sz="1400" b="1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)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1907704" y="1844824"/>
            <a:ext cx="540000" cy="180000"/>
          </a:xfrm>
          <a:prstGeom prst="roundRect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smtClean="0"/>
              <a:t>놀이</a:t>
            </a:r>
            <a:endParaRPr lang="ko-KR" altLang="en-US" sz="1000" b="1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4507481" y="2805311"/>
            <a:ext cx="540000" cy="180000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smtClean="0"/>
              <a:t>학습</a:t>
            </a:r>
            <a:endParaRPr lang="ko-KR" altLang="en-US" sz="1000" b="1"/>
          </a:p>
        </p:txBody>
      </p:sp>
      <p:sp>
        <p:nvSpPr>
          <p:cNvPr id="50" name="모서리가 둥근 직사각형 49"/>
          <p:cNvSpPr/>
          <p:nvPr/>
        </p:nvSpPr>
        <p:spPr>
          <a:xfrm>
            <a:off x="5083545" y="2805311"/>
            <a:ext cx="540000" cy="180000"/>
          </a:xfrm>
          <a:prstGeom prst="roundRect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smtClean="0"/>
              <a:t>놀이</a:t>
            </a:r>
            <a:endParaRPr lang="ko-KR" altLang="en-US" sz="1000" b="1"/>
          </a:p>
        </p:txBody>
      </p:sp>
      <p:sp>
        <p:nvSpPr>
          <p:cNvPr id="51" name="모서리가 둥근 직사각형 50"/>
          <p:cNvSpPr/>
          <p:nvPr/>
        </p:nvSpPr>
        <p:spPr>
          <a:xfrm>
            <a:off x="2320702" y="4118429"/>
            <a:ext cx="540000" cy="180000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smtClean="0"/>
              <a:t>학습</a:t>
            </a:r>
            <a:endParaRPr lang="ko-KR" altLang="en-US" sz="1000" b="1"/>
          </a:p>
        </p:txBody>
      </p:sp>
      <p:sp>
        <p:nvSpPr>
          <p:cNvPr id="54" name="모서리가 둥근 직사각형 53"/>
          <p:cNvSpPr/>
          <p:nvPr/>
        </p:nvSpPr>
        <p:spPr>
          <a:xfrm>
            <a:off x="3599952" y="5253583"/>
            <a:ext cx="540000" cy="180000"/>
          </a:xfrm>
          <a:prstGeom prst="roundRect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smtClean="0"/>
              <a:t>놀이</a:t>
            </a:r>
            <a:endParaRPr lang="ko-KR" altLang="en-US" sz="1000" b="1"/>
          </a:p>
        </p:txBody>
      </p:sp>
      <p:sp>
        <p:nvSpPr>
          <p:cNvPr id="55" name="원형 54"/>
          <p:cNvSpPr/>
          <p:nvPr/>
        </p:nvSpPr>
        <p:spPr>
          <a:xfrm>
            <a:off x="6055593" y="3769990"/>
            <a:ext cx="6221263" cy="6221263"/>
          </a:xfrm>
          <a:prstGeom prst="pie">
            <a:avLst>
              <a:gd name="adj1" fmla="val 10800000"/>
              <a:gd name="adj2" fmla="val 16200000"/>
            </a:avLst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876256" y="4437112"/>
            <a:ext cx="11521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600" b="1" smtClean="0">
                <a:solidFill>
                  <a:schemeClr val="bg1"/>
                </a:solidFill>
                <a:latin typeface="+mn-ea"/>
              </a:rPr>
              <a:t>+</a:t>
            </a:r>
            <a:endParaRPr lang="ko-KR" altLang="en-US" sz="6600" b="1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7668344" y="4797152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mtClean="0">
                <a:solidFill>
                  <a:srgbClr val="FFC000"/>
                </a:solidFill>
                <a:latin typeface="+mn-ea"/>
              </a:rPr>
              <a:t>자체기획</a:t>
            </a:r>
          </a:p>
        </p:txBody>
      </p:sp>
      <p:sp>
        <p:nvSpPr>
          <p:cNvPr id="58" name="모서리가 둥근 직사각형 57"/>
          <p:cNvSpPr/>
          <p:nvPr/>
        </p:nvSpPr>
        <p:spPr>
          <a:xfrm>
            <a:off x="7776416" y="5229200"/>
            <a:ext cx="540000" cy="180000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smtClean="0"/>
              <a:t>학습</a:t>
            </a:r>
            <a:endParaRPr lang="ko-KR" altLang="en-US" sz="1000" b="1"/>
          </a:p>
        </p:txBody>
      </p:sp>
      <p:sp>
        <p:nvSpPr>
          <p:cNvPr id="59" name="모서리가 둥근 직사각형 58"/>
          <p:cNvSpPr/>
          <p:nvPr/>
        </p:nvSpPr>
        <p:spPr>
          <a:xfrm>
            <a:off x="8352480" y="5229200"/>
            <a:ext cx="540000" cy="180000"/>
          </a:xfrm>
          <a:prstGeom prst="roundRect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smtClean="0"/>
              <a:t>놀이</a:t>
            </a:r>
            <a:endParaRPr lang="ko-KR" altLang="en-US" sz="1000" b="1"/>
          </a:p>
        </p:txBody>
      </p:sp>
      <p:sp>
        <p:nvSpPr>
          <p:cNvPr id="60" name="TextBox 59"/>
          <p:cNvSpPr txBox="1"/>
          <p:nvPr/>
        </p:nvSpPr>
        <p:spPr>
          <a:xfrm>
            <a:off x="6764466" y="5627546"/>
            <a:ext cx="241604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개최대학 및 참여대학의 보유프로그램</a:t>
            </a:r>
            <a:endParaRPr lang="en-US" altLang="ko-KR" sz="1000" b="1" smtClean="0">
              <a:solidFill>
                <a:schemeClr val="bg1">
                  <a:lumMod val="75000"/>
                </a:schemeClr>
              </a:solidFill>
              <a:latin typeface="+mn-ea"/>
            </a:endParaRPr>
          </a:p>
          <a:p>
            <a:r>
              <a:rPr lang="ko-KR" altLang="en-US" sz="1000" b="1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연계활동</a:t>
            </a:r>
            <a:endParaRPr lang="en-US" altLang="ko-KR" sz="1000" b="1" smtClean="0">
              <a:solidFill>
                <a:schemeClr val="bg1">
                  <a:lumMod val="75000"/>
                </a:schemeClr>
              </a:solidFill>
              <a:latin typeface="+mn-ea"/>
            </a:endParaRPr>
          </a:p>
          <a:p>
            <a:endParaRPr lang="en-US" altLang="ko-KR" sz="1000" b="1" smtClean="0">
              <a:solidFill>
                <a:schemeClr val="bg1">
                  <a:lumMod val="75000"/>
                </a:schemeClr>
              </a:solidFill>
              <a:latin typeface="+mn-ea"/>
            </a:endParaRPr>
          </a:p>
          <a:p>
            <a:r>
              <a:rPr lang="ko-KR" altLang="en-US" sz="1000" b="1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지역생태계 구축에 필요한 정보와 지식</a:t>
            </a:r>
            <a:endParaRPr lang="en-US" altLang="ko-KR" sz="1000" b="1" smtClean="0">
              <a:solidFill>
                <a:schemeClr val="bg1">
                  <a:lumMod val="75000"/>
                </a:schemeClr>
              </a:solidFill>
              <a:latin typeface="+mn-ea"/>
            </a:endParaRPr>
          </a:p>
          <a:p>
            <a:r>
              <a:rPr lang="ko-KR" altLang="en-US" sz="1000" b="1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공유활동</a:t>
            </a:r>
          </a:p>
        </p:txBody>
      </p:sp>
      <p:sp>
        <p:nvSpPr>
          <p:cNvPr id="61" name="타원 60"/>
          <p:cNvSpPr/>
          <p:nvPr/>
        </p:nvSpPr>
        <p:spPr>
          <a:xfrm>
            <a:off x="6732240" y="5716282"/>
            <a:ext cx="72008" cy="72008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타원 61"/>
          <p:cNvSpPr/>
          <p:nvPr/>
        </p:nvSpPr>
        <p:spPr>
          <a:xfrm>
            <a:off x="6732240" y="6172713"/>
            <a:ext cx="72008" cy="72008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3769" cy="6867769"/>
          </a:xfrm>
          <a:prstGeom prst="rect">
            <a:avLst/>
          </a:prstGeom>
        </p:spPr>
      </p:pic>
      <p:pic>
        <p:nvPicPr>
          <p:cNvPr id="12" name="Picture 2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96504" y="145915"/>
            <a:ext cx="612000" cy="263392"/>
          </a:xfrm>
          <a:prstGeom prst="rect">
            <a:avLst/>
          </a:prstGeom>
        </p:spPr>
      </p:pic>
      <p:sp>
        <p:nvSpPr>
          <p:cNvPr id="14" name="양쪽 모서리가 둥근 사각형 13"/>
          <p:cNvSpPr/>
          <p:nvPr/>
        </p:nvSpPr>
        <p:spPr>
          <a:xfrm rot="5400000">
            <a:off x="3060848" y="-2440159"/>
            <a:ext cx="648072" cy="676976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39531" y="626836"/>
            <a:ext cx="67647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smtClean="0">
                <a:solidFill>
                  <a:schemeClr val="bg1"/>
                </a:solidFill>
                <a:latin typeface="+mn-ea"/>
              </a:rPr>
              <a:t>창업지락             의 기대효과</a:t>
            </a:r>
            <a:endParaRPr lang="ko-KR" altLang="en-US" sz="3600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98179" y="289223"/>
            <a:ext cx="214674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600" b="1" i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2013</a:t>
            </a:r>
            <a:endParaRPr lang="ko-KR" altLang="en-US" sz="6600" b="1" i="1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23554" name="Picture 2" descr="http://2.bp.blogspot.com/-cv-qu7f14wo/T5r3EcAvlsI/AAAAAAAAFtM/h-96BXJn5Rc/s1600/organic_ico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772816"/>
            <a:ext cx="1360094" cy="1368152"/>
          </a:xfrm>
          <a:prstGeom prst="rect">
            <a:avLst/>
          </a:prstGeom>
          <a:noFill/>
        </p:spPr>
      </p:pic>
      <p:pic>
        <p:nvPicPr>
          <p:cNvPr id="23558" name="Picture 6" descr="http://www.bbgstrategy.com/wp-content/uploads/2011/12/red-icon-for-social-network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4625752"/>
            <a:ext cx="1899591" cy="1899592"/>
          </a:xfrm>
          <a:prstGeom prst="rect">
            <a:avLst/>
          </a:prstGeom>
          <a:noFill/>
        </p:spPr>
      </p:pic>
      <p:pic>
        <p:nvPicPr>
          <p:cNvPr id="23560" name="Picture 8" descr="http://thecustomizewindows.com/wp-content/uploads/2010/11/regedit-icon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3356992"/>
            <a:ext cx="1440160" cy="1440160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060183" y="1844824"/>
            <a:ext cx="40959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지역기반의 창업생태계 구축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061245" y="3429000"/>
            <a:ext cx="54361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다양한 학생창업교육 프로그램의 출현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059649" y="4911551"/>
            <a:ext cx="58528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창업가를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꿈꾸는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잠재적 창업인재의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증가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080295" y="2276872"/>
            <a:ext cx="6759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대학간 정보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/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지식의 공유에서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공동운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영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 프로그램까지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연계활동범위를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확대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우수창업자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를 육성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발굴하고 함께 성장시키는 협력지원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체계로 발전시킴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076103" y="3860934"/>
            <a:ext cx="6759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창업교육현장에서 필요한 교육프로그램의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개발기회 및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실험기회로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활용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소개된 다양한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프로그램을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응용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,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 자체 적용하거나 발전시킴</a:t>
            </a:r>
            <a:endParaRPr lang="ko-KR" altLang="en-US" sz="1400" b="1" dirty="0" smtClean="0">
              <a:solidFill>
                <a:schemeClr val="tx2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080295" y="5354052"/>
            <a:ext cx="6759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학생창업을 경험하는 일이 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자유로운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미래의 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선택을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준비하는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것이라는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인식을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심어주고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실패의 두려움을 떨치도록 도와주어 보다 많은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자발적 창업시도를 촉진</a:t>
            </a:r>
            <a:endParaRPr lang="ko-KR" altLang="en-US" sz="1400" b="1" dirty="0" smtClean="0">
              <a:solidFill>
                <a:schemeClr val="tx2">
                  <a:lumMod val="75000"/>
                </a:schemeClr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3769" cy="6867769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1832125" y="1268760"/>
            <a:ext cx="5476179" cy="4339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여러분의 수고와 헌신으로</a:t>
            </a:r>
            <a:endParaRPr lang="en-US" altLang="ko-KR" sz="3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창조적 지역창업생태계와</a:t>
            </a:r>
            <a:endParaRPr lang="en-US" altLang="ko-KR" sz="3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학생창업의 성공적 발전이</a:t>
            </a:r>
            <a:endParaRPr lang="en-US" altLang="ko-KR" sz="3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이뤄지리라 믿습니다</a:t>
            </a:r>
            <a:r>
              <a:rPr lang="en-US" altLang="ko-K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endParaRPr lang="en-US" altLang="ko-K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창업지락</a:t>
            </a:r>
            <a:r>
              <a:rPr lang="en-US" altLang="ko-K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2013</a:t>
            </a:r>
            <a:r>
              <a:rPr lang="ko-KR" alt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에</a:t>
            </a:r>
            <a:endParaRPr lang="en-US" altLang="ko-KR" sz="3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개최 및 공동 주관으로 </a:t>
            </a:r>
            <a:endParaRPr lang="en-US" altLang="ko-KR" sz="3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참여 </a:t>
            </a:r>
            <a:r>
              <a:rPr lang="ko-KR" alt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부탁드립니다</a:t>
            </a:r>
            <a:r>
              <a:rPr lang="en-US" altLang="ko-K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</a:t>
            </a:r>
            <a:endParaRPr lang="en-US" altLang="ko-KR" sz="3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1400" b="1" smtClean="0">
            <a:solidFill>
              <a:schemeClr val="tx2">
                <a:lumMod val="75000"/>
              </a:schemeClr>
            </a:solidFill>
            <a:latin typeface="+mn-ea"/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698</Words>
  <Application>Microsoft Office PowerPoint</Application>
  <PresentationFormat>화면 슬라이드 쇼(4:3)</PresentationFormat>
  <Paragraphs>140</Paragraphs>
  <Slides>11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2" baseType="lpstr">
      <vt:lpstr>Office 테마</vt:lpstr>
      <vt:lpstr>創業知樂 &lt;창업을 제대로 알면 즐길 수 있다&gt;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HAANSOFT,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創業知樂 &lt;창업을 제대로 알면 즐길 수 있다&gt;</dc:title>
  <dc:creator>Customer</dc:creator>
  <cp:lastModifiedBy>Windows User</cp:lastModifiedBy>
  <cp:revision>33</cp:revision>
  <dcterms:created xsi:type="dcterms:W3CDTF">2013-03-25T10:13:16Z</dcterms:created>
  <dcterms:modified xsi:type="dcterms:W3CDTF">2013-04-11T08:58:49Z</dcterms:modified>
</cp:coreProperties>
</file>