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327" r:id="rId4"/>
    <p:sldId id="330" r:id="rId5"/>
    <p:sldId id="329" r:id="rId6"/>
    <p:sldId id="332" r:id="rId7"/>
    <p:sldId id="282" r:id="rId8"/>
    <p:sldId id="334" r:id="rId9"/>
    <p:sldId id="335" r:id="rId10"/>
    <p:sldId id="336" r:id="rId11"/>
    <p:sldId id="318" r:id="rId12"/>
    <p:sldId id="323" r:id="rId13"/>
    <p:sldId id="325" r:id="rId14"/>
    <p:sldId id="338" r:id="rId15"/>
    <p:sldId id="321" r:id="rId16"/>
  </p:sldIdLst>
  <p:sldSz cx="9144000" cy="5143500" type="screen16x9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8034E78-7F5D-4C2E-B375-FC64B27BC917}" styleName="어두운 스타일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어두운 스타일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2" autoAdjust="0"/>
    <p:restoredTop sz="94660"/>
  </p:normalViewPr>
  <p:slideViewPr>
    <p:cSldViewPr>
      <p:cViewPr>
        <p:scale>
          <a:sx n="160" d="100"/>
          <a:sy n="160" d="100"/>
        </p:scale>
        <p:origin x="-210" y="33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26" tIns="45713" rIns="91426" bIns="45713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26" tIns="45713" rIns="91426" bIns="45713" rtlCol="0"/>
          <a:lstStyle>
            <a:lvl1pPr algn="r">
              <a:defRPr sz="1200"/>
            </a:lvl1pPr>
          </a:lstStyle>
          <a:p>
            <a:fld id="{EB54717A-D726-423F-AAD0-8C582FAB6C60}" type="datetimeFigureOut">
              <a:rPr lang="ko-KR" altLang="en-US" smtClean="0"/>
              <a:t>2019-06-14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6" tIns="45713" rIns="91426" bIns="45713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26" tIns="45713" rIns="91426" bIns="45713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3"/>
            <a:ext cx="2945659" cy="496332"/>
          </a:xfrm>
          <a:prstGeom prst="rect">
            <a:avLst/>
          </a:prstGeom>
        </p:spPr>
        <p:txBody>
          <a:bodyPr vert="horz" lIns="91426" tIns="45713" rIns="91426" bIns="45713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1426" tIns="45713" rIns="91426" bIns="45713" rtlCol="0" anchor="b"/>
          <a:lstStyle>
            <a:lvl1pPr algn="r">
              <a:defRPr sz="1200"/>
            </a:lvl1pPr>
          </a:lstStyle>
          <a:p>
            <a:fld id="{F0FFD264-04C6-44FD-92B4-DC783FABAB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16732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FD264-04C6-44FD-92B4-DC783FABAB84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19272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FD264-04C6-44FD-92B4-DC783FABAB84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15204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FD264-04C6-44FD-92B4-DC783FABAB84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16432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FD264-04C6-44FD-92B4-DC783FABAB84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68768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FD264-04C6-44FD-92B4-DC783FABAB84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87680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FD264-04C6-44FD-92B4-DC783FABAB84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28796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FD264-04C6-44FD-92B4-DC783FABAB84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38002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FD264-04C6-44FD-92B4-DC783FABAB84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77626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FD264-04C6-44FD-92B4-DC783FABAB84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84162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FD264-04C6-44FD-92B4-DC783FABAB84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83852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FD264-04C6-44FD-92B4-DC783FABAB84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77984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FD264-04C6-44FD-92B4-DC783FABAB84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52532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FD264-04C6-44FD-92B4-DC783FABAB84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86745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FD264-04C6-44FD-92B4-DC783FABAB84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97662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FD264-04C6-44FD-92B4-DC783FABAB84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55170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24"/>
            <a:ext cx="7772400" cy="110251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CD979-8A79-42A5-ABAA-217D1CAB3B41}" type="datetime1">
              <a:rPr lang="ko-KR" altLang="en-US" smtClean="0"/>
              <a:t>2019-06-14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8B01A-DAE4-4A15-B691-2366F80784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2564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04CBC-DC67-4E30-B2D8-D8A5F62080C6}" type="datetime1">
              <a:rPr lang="ko-KR" altLang="en-US" smtClean="0"/>
              <a:t>2019-06-14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8B01A-DAE4-4A15-B691-2366F80784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5777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47B84-A218-43C4-B32C-2B0884570399}" type="datetime1">
              <a:rPr lang="ko-KR" altLang="en-US" smtClean="0"/>
              <a:t>2019-06-14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8B01A-DAE4-4A15-B691-2366F80784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351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B4CB1-2A8F-4127-A3F8-B69711F3D4E8}" type="datetime1">
              <a:rPr lang="ko-KR" altLang="en-US" smtClean="0"/>
              <a:t>2019-06-14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8B01A-DAE4-4A15-B691-2366F80784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8774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3CBA-68AD-41F4-AE0A-0E7DCA15B547}" type="datetime1">
              <a:rPr lang="ko-KR" altLang="en-US" smtClean="0"/>
              <a:t>2019-06-14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8B01A-DAE4-4A15-B691-2366F80784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02523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4EC42-9EAA-4619-8CF6-A7D3F6600A14}" type="datetime1">
              <a:rPr lang="ko-KR" altLang="en-US" smtClean="0"/>
              <a:t>2019-06-14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8B01A-DAE4-4A15-B691-2366F80784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6996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1CAF8-6B90-4966-845F-B698EB0B95D0}" type="datetime1">
              <a:rPr lang="ko-KR" altLang="en-US" smtClean="0"/>
              <a:t>2019-06-14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8B01A-DAE4-4A15-B691-2366F80784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18834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1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93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11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39357-AED4-4968-9D6D-715F765FA257}" type="datetime1">
              <a:rPr lang="ko-KR" altLang="en-US" smtClean="0"/>
              <a:t>2019-06-14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8B01A-DAE4-4A15-B691-2366F80784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1776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8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869CF-2345-487C-AF8B-49EC0AB188B5}" type="datetime1">
              <a:rPr lang="ko-KR" altLang="en-US" smtClean="0"/>
              <a:t>2019-06-14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8B01A-DAE4-4A15-B691-2366F80784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82596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956C5-3C7B-420D-B4D4-F188DED0DB54}" type="datetime1">
              <a:rPr lang="ko-KR" altLang="en-US" smtClean="0"/>
              <a:t>2019-06-14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8B01A-DAE4-4A15-B691-2366F80784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2238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E561B-8636-463F-9130-A4A159318025}" type="datetime1">
              <a:rPr lang="ko-KR" altLang="en-US" smtClean="0"/>
              <a:t>2019-06-14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8B01A-DAE4-4A15-B691-2366F80784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0104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F4FF8-E418-4488-90C2-44F50D698456}" type="datetime1">
              <a:rPr lang="ko-KR" altLang="en-US" smtClean="0"/>
              <a:t>2019-06-14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F8B01A-DAE4-4A15-B691-2366F80784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9273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/>
          <p:nvPr/>
        </p:nvSpPr>
        <p:spPr>
          <a:xfrm>
            <a:off x="0" y="0"/>
            <a:ext cx="9144000" cy="4011910"/>
          </a:xfrm>
          <a:prstGeom prst="rect">
            <a:avLst/>
          </a:prstGeom>
          <a:solidFill>
            <a:schemeClr val="accent1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2" name="그림 11" descr="1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38878" y="4605297"/>
            <a:ext cx="2066244" cy="325884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3009901" y="3934472"/>
            <a:ext cx="3124199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spc="-15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     우송대학교  </a:t>
            </a:r>
            <a:r>
              <a:rPr lang="ko-KR" altLang="en-US" b="1" spc="-150" dirty="0" err="1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산학협력단</a:t>
            </a:r>
            <a:r>
              <a:rPr lang="ko-KR" altLang="en-US" b="1" spc="-15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endParaRPr lang="en-US" altLang="ko-KR" b="1" spc="-15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48314" y="996015"/>
            <a:ext cx="702078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3600" b="1" dirty="0" smtClean="0"/>
              <a:t>2019 </a:t>
            </a:r>
            <a:r>
              <a:rPr lang="ko-KR" altLang="en-US" sz="3600" b="1" dirty="0" smtClean="0"/>
              <a:t>우송대학교 연구 윤리 교육</a:t>
            </a:r>
            <a:endParaRPr lang="ko-KR" altLang="en-US" sz="36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2388970" y="2427734"/>
            <a:ext cx="4392488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 smtClean="0"/>
              <a:t>장 소 </a:t>
            </a:r>
            <a:r>
              <a:rPr lang="en-US" altLang="ko-KR" sz="2000" dirty="0" smtClean="0"/>
              <a:t>: </a:t>
            </a:r>
            <a:r>
              <a:rPr lang="ko-KR" altLang="en-US" sz="2000" dirty="0" smtClean="0"/>
              <a:t>우송관</a:t>
            </a:r>
            <a:r>
              <a:rPr lang="en-US" altLang="ko-KR" sz="2000" dirty="0" smtClean="0"/>
              <a:t>(W7) 4</a:t>
            </a:r>
            <a:r>
              <a:rPr lang="ko-KR" altLang="en-US" sz="2000" dirty="0" smtClean="0"/>
              <a:t>층 교수회의실</a:t>
            </a:r>
            <a:endParaRPr lang="en-US" altLang="ko-KR" sz="2000" dirty="0" smtClean="0"/>
          </a:p>
          <a:p>
            <a:r>
              <a:rPr lang="en-US" altLang="ko-KR" sz="100" dirty="0" smtClean="0"/>
              <a:t>.</a:t>
            </a:r>
          </a:p>
          <a:p>
            <a:r>
              <a:rPr lang="ko-KR" altLang="en-US" sz="2000" dirty="0" smtClean="0"/>
              <a:t>대 상 </a:t>
            </a:r>
            <a:r>
              <a:rPr lang="en-US" altLang="ko-KR" sz="2000" dirty="0" smtClean="0"/>
              <a:t>: </a:t>
            </a:r>
            <a:r>
              <a:rPr lang="ko-KR" altLang="en-US" sz="2000" dirty="0" smtClean="0"/>
              <a:t>본교 교원 및 대학</a:t>
            </a:r>
            <a:r>
              <a:rPr lang="ko-KR" altLang="en-US" sz="2000" dirty="0"/>
              <a:t>원</a:t>
            </a:r>
            <a:r>
              <a:rPr lang="ko-KR" altLang="en-US" sz="2000" dirty="0" smtClean="0"/>
              <a:t>생</a:t>
            </a:r>
            <a:endParaRPr lang="en-US" altLang="ko-KR" sz="2000" dirty="0" smtClean="0"/>
          </a:p>
          <a:p>
            <a:endParaRPr lang="en-US" altLang="ko-KR" sz="100" dirty="0" smtClean="0"/>
          </a:p>
          <a:p>
            <a:r>
              <a:rPr lang="ko-KR" altLang="en-US" sz="2000" dirty="0" smtClean="0"/>
              <a:t>일 시 </a:t>
            </a:r>
            <a:r>
              <a:rPr lang="en-US" altLang="ko-KR" sz="2000" dirty="0" smtClean="0"/>
              <a:t>: 2019. 6. 14 PM 5:00 ~ 6:00</a:t>
            </a:r>
            <a:endParaRPr lang="ko-KR" altLang="en-US" sz="2000" dirty="0"/>
          </a:p>
        </p:txBody>
      </p:sp>
      <p:sp>
        <p:nvSpPr>
          <p:cNvPr id="19" name="직사각형 18"/>
          <p:cNvSpPr/>
          <p:nvPr/>
        </p:nvSpPr>
        <p:spPr>
          <a:xfrm>
            <a:off x="0" y="3931022"/>
            <a:ext cx="9144000" cy="4571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0600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각 삼각형 13"/>
          <p:cNvSpPr/>
          <p:nvPr/>
        </p:nvSpPr>
        <p:spPr>
          <a:xfrm rot="2700000">
            <a:off x="354149" y="722727"/>
            <a:ext cx="378042" cy="504056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각 삼각형 14"/>
          <p:cNvSpPr/>
          <p:nvPr/>
        </p:nvSpPr>
        <p:spPr>
          <a:xfrm rot="13500000">
            <a:off x="8347037" y="722727"/>
            <a:ext cx="378042" cy="504056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3798818" y="411510"/>
            <a:ext cx="15463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목 차</a:t>
            </a:r>
            <a:endParaRPr lang="ko-KR" altLang="en-US" sz="2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983010" y="732999"/>
            <a:ext cx="549088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ko-KR" b="1" dirty="0" smtClean="0"/>
              <a:t>01  </a:t>
            </a:r>
            <a:r>
              <a:rPr lang="ko-KR" altLang="en-US" b="1" dirty="0" smtClean="0"/>
              <a:t>연구윤리 관련 추진 경과 </a:t>
            </a:r>
            <a:endParaRPr lang="en-US" altLang="ko-KR" b="1" dirty="0" smtClean="0"/>
          </a:p>
          <a:p>
            <a:pPr>
              <a:lnSpc>
                <a:spcPct val="250000"/>
              </a:lnSpc>
            </a:pPr>
            <a:r>
              <a:rPr lang="en-US" altLang="ko-KR" b="1" dirty="0" smtClean="0"/>
              <a:t>02  </a:t>
            </a:r>
            <a:r>
              <a:rPr lang="ko-KR" altLang="en-US" b="1" dirty="0"/>
              <a:t>연구윤리 위반 유형 및 사례</a:t>
            </a:r>
          </a:p>
          <a:p>
            <a:pPr>
              <a:lnSpc>
                <a:spcPct val="250000"/>
              </a:lnSpc>
            </a:pPr>
            <a:r>
              <a:rPr lang="en-US" altLang="ko-KR" b="1" dirty="0" smtClean="0"/>
              <a:t>03  </a:t>
            </a:r>
            <a:r>
              <a:rPr lang="ko-KR" altLang="en-US" b="1" dirty="0" smtClean="0"/>
              <a:t>교수 미성년 </a:t>
            </a:r>
            <a:r>
              <a:rPr lang="ko-KR" altLang="en-US" b="1" dirty="0" err="1" smtClean="0"/>
              <a:t>자녀및</a:t>
            </a:r>
            <a:r>
              <a:rPr lang="ko-KR" altLang="en-US" b="1" dirty="0" smtClean="0"/>
              <a:t> 공저자 논문 조사 결과 </a:t>
            </a:r>
            <a:endParaRPr lang="en-US" altLang="ko-KR" b="1" dirty="0" smtClean="0"/>
          </a:p>
          <a:p>
            <a:pPr>
              <a:lnSpc>
                <a:spcPct val="250000"/>
              </a:lnSpc>
            </a:pPr>
            <a:r>
              <a:rPr lang="en-US" altLang="ko-KR" b="1" dirty="0" smtClean="0"/>
              <a:t>04 </a:t>
            </a:r>
            <a:r>
              <a:rPr lang="ko-KR" altLang="en-US" b="1" dirty="0" err="1"/>
              <a:t>와셋</a:t>
            </a:r>
            <a:r>
              <a:rPr lang="en-US" altLang="ko-KR" b="1" dirty="0"/>
              <a:t>(WASET) </a:t>
            </a:r>
            <a:r>
              <a:rPr lang="ko-KR" altLang="en-US" b="1" dirty="0"/>
              <a:t>등 </a:t>
            </a:r>
            <a:r>
              <a:rPr lang="ko-KR" altLang="en-US" b="1" dirty="0" err="1"/>
              <a:t>부실학회</a:t>
            </a:r>
            <a:r>
              <a:rPr lang="ko-KR" altLang="en-US" b="1" dirty="0"/>
              <a:t> 참가 실태조사 결과</a:t>
            </a:r>
            <a:endParaRPr lang="en-US" altLang="ko-KR" b="1" dirty="0" smtClean="0"/>
          </a:p>
          <a:p>
            <a:pPr>
              <a:lnSpc>
                <a:spcPct val="250000"/>
              </a:lnSpc>
            </a:pPr>
            <a:r>
              <a:rPr lang="en-US" altLang="ko-KR" b="1" dirty="0" smtClean="0"/>
              <a:t>05 </a:t>
            </a:r>
            <a:r>
              <a:rPr lang="ko-KR" altLang="en-US" b="1" dirty="0" smtClean="0"/>
              <a:t>감독 의무 있는 교직원 범위는</a:t>
            </a:r>
            <a:r>
              <a:rPr lang="en-US" altLang="ko-KR" b="1" dirty="0" smtClean="0"/>
              <a:t>?</a:t>
            </a:r>
          </a:p>
          <a:p>
            <a:pPr>
              <a:lnSpc>
                <a:spcPct val="250000"/>
              </a:lnSpc>
            </a:pPr>
            <a:r>
              <a:rPr lang="en-US" altLang="ko-KR" b="1" dirty="0" smtClean="0"/>
              <a:t>06  </a:t>
            </a:r>
            <a:r>
              <a:rPr lang="ko-KR" altLang="en-US" b="1" dirty="0" smtClean="0"/>
              <a:t>참고사항</a:t>
            </a:r>
            <a:endParaRPr lang="en-US" altLang="ko-KR" b="1" dirty="0" smtClean="0"/>
          </a:p>
        </p:txBody>
      </p:sp>
      <p:sp>
        <p:nvSpPr>
          <p:cNvPr id="19" name="직사각형 18"/>
          <p:cNvSpPr/>
          <p:nvPr/>
        </p:nvSpPr>
        <p:spPr>
          <a:xfrm>
            <a:off x="2339752" y="1"/>
            <a:ext cx="6804248" cy="9774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0" y="1"/>
            <a:ext cx="2339752" cy="97744"/>
          </a:xfrm>
          <a:prstGeom prst="rect">
            <a:avLst/>
          </a:prstGeom>
          <a:solidFill>
            <a:schemeClr val="accent1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2355992" y="5019186"/>
            <a:ext cx="6804248" cy="13438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7448" y="5010394"/>
            <a:ext cx="2339752" cy="134388"/>
          </a:xfrm>
          <a:prstGeom prst="rect">
            <a:avLst/>
          </a:prstGeom>
          <a:solidFill>
            <a:schemeClr val="accent1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6954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각 삼각형 13"/>
          <p:cNvSpPr/>
          <p:nvPr/>
        </p:nvSpPr>
        <p:spPr>
          <a:xfrm rot="2700000">
            <a:off x="354149" y="722727"/>
            <a:ext cx="378042" cy="504056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각 삼각형 14"/>
          <p:cNvSpPr/>
          <p:nvPr/>
        </p:nvSpPr>
        <p:spPr>
          <a:xfrm rot="13500000">
            <a:off x="8347037" y="722727"/>
            <a:ext cx="378042" cy="504056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1177324" y="143409"/>
            <a:ext cx="29334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/>
              <a:t>01 </a:t>
            </a:r>
            <a:r>
              <a:rPr lang="ko-KR" altLang="en-US" sz="1400" b="1" dirty="0" smtClean="0"/>
              <a:t>연구윤리 관련 제도 추진경과 </a:t>
            </a:r>
            <a:endParaRPr lang="ko-KR" altLang="en-US" sz="1400" b="1" dirty="0"/>
          </a:p>
        </p:txBody>
      </p:sp>
      <p:sp>
        <p:nvSpPr>
          <p:cNvPr id="19" name="직사각형 18"/>
          <p:cNvSpPr/>
          <p:nvPr/>
        </p:nvSpPr>
        <p:spPr>
          <a:xfrm>
            <a:off x="2339752" y="1"/>
            <a:ext cx="6804248" cy="9774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0" y="1"/>
            <a:ext cx="2339752" cy="97744"/>
          </a:xfrm>
          <a:prstGeom prst="rect">
            <a:avLst/>
          </a:prstGeom>
          <a:solidFill>
            <a:schemeClr val="accent1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2355992" y="5019186"/>
            <a:ext cx="6804248" cy="13438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7448" y="5010394"/>
            <a:ext cx="2339752" cy="134388"/>
          </a:xfrm>
          <a:prstGeom prst="rect">
            <a:avLst/>
          </a:prstGeom>
          <a:solidFill>
            <a:schemeClr val="accent1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5475147"/>
              </p:ext>
            </p:extLst>
          </p:nvPr>
        </p:nvGraphicFramePr>
        <p:xfrm>
          <a:off x="1835696" y="496850"/>
          <a:ext cx="5976664" cy="4369700"/>
        </p:xfrm>
        <a:graphic>
          <a:graphicData uri="http://schemas.openxmlformats.org/drawingml/2006/table">
            <a:tbl>
              <a:tblPr/>
              <a:tblGrid>
                <a:gridCol w="922941">
                  <a:extLst>
                    <a:ext uri="{9D8B030D-6E8A-4147-A177-3AD203B41FA5}">
                      <a16:colId xmlns:a16="http://schemas.microsoft.com/office/drawing/2014/main" xmlns="" val="3745185790"/>
                    </a:ext>
                  </a:extLst>
                </a:gridCol>
                <a:gridCol w="5053723">
                  <a:extLst>
                    <a:ext uri="{9D8B030D-6E8A-4147-A177-3AD203B41FA5}">
                      <a16:colId xmlns:a16="http://schemas.microsoft.com/office/drawing/2014/main" xmlns="" val="2430002106"/>
                    </a:ext>
                  </a:extLst>
                </a:gridCol>
              </a:tblGrid>
              <a:tr h="12805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구분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23510" marR="23510" marT="6500" marB="6500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E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내 용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23510" marR="23510" marT="6500" marB="65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E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3573672"/>
                  </a:ext>
                </a:extLst>
              </a:tr>
              <a:tr h="43765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법령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23510" marR="23510" marT="6500" marB="6500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∘「과학기술기본법」개정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(’10.2),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휴먼명조"/>
                        </a:rPr>
                        <a:t> 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연구윤리 확보 조항 신설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(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제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11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조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) 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∘「국가연구개발사업의 관리 등에 관한 규정 개정」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(’07.2, ’10.8)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∘「학술진흥법」개정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(’11.7), 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연구윤리 확보 조항 신설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(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제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15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조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)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휴먼명조"/>
                        </a:rPr>
                        <a:t> 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∘「학술진흥법 시행령」개정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(’12.1)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23510" marR="23510" marT="6500" marB="65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942762785"/>
                  </a:ext>
                </a:extLst>
              </a:tr>
              <a:tr h="143133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지침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23510" marR="23510" marT="6500" marB="6500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∘「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연구윤리 확보를 위한 </a:t>
                      </a: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지침」제정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(’07.02,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과학기술부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311150" marR="0" indent="-31115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-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휴먼명조"/>
                        </a:rPr>
                        <a:t> </a:t>
                      </a:r>
                      <a:r>
                        <a:rPr lang="ko-KR" altLang="en-US" sz="1000" kern="0" spc="-6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줄기세포연구 논문조작사건</a:t>
                      </a:r>
                      <a:r>
                        <a:rPr lang="en-US" altLang="ko-KR" sz="1000" kern="0" spc="-6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(</a:t>
                      </a:r>
                      <a:r>
                        <a:rPr lang="ko-KR" altLang="en-US" sz="1000" kern="0" spc="-6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일명 황우석 사태</a:t>
                      </a:r>
                      <a:r>
                        <a:rPr lang="en-US" altLang="ko-KR" sz="1000" kern="0" spc="-6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)</a:t>
                      </a:r>
                      <a:r>
                        <a:rPr lang="ko-KR" altLang="en-US" sz="1000" kern="0" spc="-6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으로 연구부정행위에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휴먼명조"/>
                        </a:rPr>
                        <a:t> 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대한 제보 접수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·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검증체계 시스템 구축 필요성에 따라 연구윤리 확립 및 진실성 검증에 관한 제도적 기반 마련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∘지침 주관부처 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과기부→교과부로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 변경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(’08.7)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휴먼명조"/>
                        </a:rPr>
                        <a:t>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∘</a:t>
                      </a: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검증시효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 폐지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,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표절 개념 재정의 등 지침 개정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(’11.6)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205740" marR="0" indent="-205740" algn="just" fontAlgn="base" latinLnBrk="1">
                        <a:lnSpc>
                          <a:spcPct val="13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∘</a:t>
                      </a:r>
                      <a:r>
                        <a:rPr lang="ko-KR" altLang="en-US" sz="1000" kern="0" spc="-3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지침 적용 대상사업 구체적 명시</a:t>
                      </a:r>
                      <a:r>
                        <a:rPr lang="en-US" altLang="ko-KR" sz="1000" kern="0" spc="-3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, </a:t>
                      </a:r>
                      <a:r>
                        <a:rPr lang="ko-KR" altLang="en-US" sz="1000" kern="0" spc="-3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연구 부정행위 범위 관련 대상 학문분야 확대하도록 지침 개정</a:t>
                      </a:r>
                      <a:r>
                        <a:rPr lang="en-US" altLang="ko-KR" sz="1000" kern="0" spc="-3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(’12.8)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∘지침 주관부처 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교과부→교육부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 변경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(’14.3)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205740" marR="0" indent="-205740" algn="just" fontAlgn="base" latinLnBrk="1">
                        <a:lnSpc>
                          <a:spcPct val="13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∘</a:t>
                      </a:r>
                      <a:r>
                        <a:rPr lang="ko-KR" altLang="en-US" sz="1000" b="1" kern="0" spc="-4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대학의 역할과 책임 반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영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, 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연구 부정행위 유형 중 </a:t>
                      </a:r>
                      <a:r>
                        <a:rPr lang="ko-KR" altLang="en-US" sz="1000" b="1" kern="0" spc="-4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‘</a:t>
                      </a:r>
                      <a:r>
                        <a:rPr lang="ko-KR" altLang="en-US" sz="1000" b="1" kern="0" spc="-4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부당한 중복</a:t>
                      </a:r>
                      <a:r>
                        <a:rPr lang="ko-KR" altLang="en-US" sz="1000" b="1" kern="0" spc="-6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게재</a:t>
                      </a:r>
                      <a:r>
                        <a:rPr lang="ko-KR" altLang="en-US" sz="1000" b="1" kern="0" spc="-6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’ </a:t>
                      </a:r>
                      <a:r>
                        <a:rPr lang="ko-KR" altLang="en-US" sz="1000" b="1" kern="0" spc="-6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추가</a:t>
                      </a:r>
                      <a:r>
                        <a:rPr lang="en-US" altLang="ko-KR" sz="1000" kern="0" spc="-6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, </a:t>
                      </a:r>
                      <a:r>
                        <a:rPr lang="ko-KR" altLang="en-US" sz="1000" kern="0" spc="-6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대학 조사위원회에 </a:t>
                      </a:r>
                      <a:r>
                        <a:rPr lang="ko-KR" altLang="en-US" sz="1000" b="1" kern="0" spc="-6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외부전문가 포함</a:t>
                      </a:r>
                      <a:r>
                        <a:rPr lang="ko-KR" altLang="en-US" sz="1000" kern="0" spc="-6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휴먼명조"/>
                        </a:rPr>
                        <a:t> </a:t>
                      </a:r>
                      <a:r>
                        <a:rPr lang="ko-KR" altLang="en-US" sz="1000" kern="0" spc="-6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지침 개정</a:t>
                      </a:r>
                      <a:r>
                        <a:rPr lang="en-US" altLang="ko-KR" sz="1000" kern="0" spc="-6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(’15.1)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∘</a:t>
                      </a:r>
                      <a:r>
                        <a:rPr lang="ko-KR" altLang="en-US" sz="1000" kern="0" spc="-14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논문저자의</a:t>
                      </a:r>
                      <a:r>
                        <a:rPr lang="ko-KR" altLang="en-US" sz="1000" kern="0" spc="-14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 </a:t>
                      </a:r>
                      <a:r>
                        <a:rPr lang="ko-KR" altLang="en-US" sz="1000" b="1" kern="0" spc="-14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소속과 직위 </a:t>
                      </a:r>
                      <a:r>
                        <a:rPr lang="ko-KR" altLang="en-US" sz="1000" kern="0" spc="-14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등 </a:t>
                      </a:r>
                      <a:r>
                        <a:rPr lang="ko-KR" altLang="en-US" sz="1000" b="1" kern="0" spc="-14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저자 정보를 명확히</a:t>
                      </a:r>
                      <a:r>
                        <a:rPr lang="ko-KR" altLang="en-US" sz="1000" kern="0" spc="-14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휴먼명조"/>
                        </a:rPr>
                        <a:t> </a:t>
                      </a:r>
                      <a:r>
                        <a:rPr lang="ko-KR" altLang="en-US" sz="1000" kern="0" spc="-14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하도록 지침 개정</a:t>
                      </a:r>
                      <a:r>
                        <a:rPr lang="en-US" altLang="ko-KR" sz="1000" kern="0" spc="-14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(’18.7)</a:t>
                      </a:r>
                      <a:endParaRPr lang="ko-KR" altLang="en-US" sz="1000" kern="0" spc="-16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267970" marR="0" indent="-26797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3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* 대학 교원인 경우 소속 대학과 교수 직위를</a:t>
                      </a:r>
                      <a:r>
                        <a:rPr lang="en-US" altLang="ko-KR" sz="1000" kern="0" spc="-3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, </a:t>
                      </a:r>
                      <a:r>
                        <a:rPr lang="ko-KR" altLang="en-US" sz="1000" kern="0" spc="-30" dirty="0" err="1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초중등학교</a:t>
                      </a:r>
                      <a:r>
                        <a:rPr lang="ko-KR" altLang="en-US" sz="1000" kern="0" spc="-3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 소속 학생의 경우 소속 학교와 ‘학생</a:t>
                      </a:r>
                      <a:r>
                        <a:rPr lang="en-US" altLang="ko-KR" sz="1000" kern="0" spc="-3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</a:t>
                      </a:r>
                      <a:r>
                        <a:rPr lang="ko-KR" altLang="en-US" sz="1000" kern="0" spc="-3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학년</a:t>
                      </a:r>
                      <a:r>
                        <a:rPr lang="en-US" altLang="ko-KR" sz="1000" kern="0" spc="-3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)’</a:t>
                      </a:r>
                      <a:r>
                        <a:rPr lang="ko-KR" altLang="en-US" sz="1000" kern="0" spc="-3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임을 논문에 밝힘</a:t>
                      </a:r>
                      <a:r>
                        <a:rPr lang="ko-KR" altLang="en-US" sz="1000" kern="0" spc="-19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한양중고딕"/>
                        </a:rPr>
                        <a:t>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23510" marR="23510" marT="6500" marB="65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64676765"/>
                  </a:ext>
                </a:extLst>
              </a:tr>
            </a:tbl>
          </a:graphicData>
        </a:graphic>
      </p:graphicFrame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6567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각 삼각형 13"/>
          <p:cNvSpPr/>
          <p:nvPr/>
        </p:nvSpPr>
        <p:spPr>
          <a:xfrm rot="2700000">
            <a:off x="354149" y="722727"/>
            <a:ext cx="378042" cy="504056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각 삼각형 14"/>
          <p:cNvSpPr/>
          <p:nvPr/>
        </p:nvSpPr>
        <p:spPr>
          <a:xfrm rot="13500000">
            <a:off x="8347037" y="722727"/>
            <a:ext cx="378042" cy="504056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1691680" y="303371"/>
            <a:ext cx="29334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/>
              <a:t>01 </a:t>
            </a:r>
            <a:r>
              <a:rPr lang="ko-KR" altLang="en-US" sz="1400" b="1" dirty="0" smtClean="0"/>
              <a:t>연구윤리 관련 제도 추진경과 </a:t>
            </a:r>
            <a:endParaRPr lang="ko-KR" altLang="en-US" sz="1400" b="1" dirty="0"/>
          </a:p>
        </p:txBody>
      </p:sp>
      <p:sp>
        <p:nvSpPr>
          <p:cNvPr id="19" name="직사각형 18"/>
          <p:cNvSpPr/>
          <p:nvPr/>
        </p:nvSpPr>
        <p:spPr>
          <a:xfrm>
            <a:off x="2339752" y="1"/>
            <a:ext cx="6804248" cy="9774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0" y="1"/>
            <a:ext cx="2339752" cy="97744"/>
          </a:xfrm>
          <a:prstGeom prst="rect">
            <a:avLst/>
          </a:prstGeom>
          <a:solidFill>
            <a:schemeClr val="accent1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2355992" y="5019186"/>
            <a:ext cx="6804248" cy="13438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7448" y="5010394"/>
            <a:ext cx="2339752" cy="134388"/>
          </a:xfrm>
          <a:prstGeom prst="rect">
            <a:avLst/>
          </a:prstGeom>
          <a:solidFill>
            <a:schemeClr val="accent1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404236"/>
              </p:ext>
            </p:extLst>
          </p:nvPr>
        </p:nvGraphicFramePr>
        <p:xfrm>
          <a:off x="2051720" y="816774"/>
          <a:ext cx="5976664" cy="3366400"/>
        </p:xfrm>
        <a:graphic>
          <a:graphicData uri="http://schemas.openxmlformats.org/drawingml/2006/table">
            <a:tbl>
              <a:tblPr/>
              <a:tblGrid>
                <a:gridCol w="922941">
                  <a:extLst>
                    <a:ext uri="{9D8B030D-6E8A-4147-A177-3AD203B41FA5}">
                      <a16:colId xmlns:a16="http://schemas.microsoft.com/office/drawing/2014/main" xmlns="" val="3745185790"/>
                    </a:ext>
                  </a:extLst>
                </a:gridCol>
                <a:gridCol w="5053723">
                  <a:extLst>
                    <a:ext uri="{9D8B030D-6E8A-4147-A177-3AD203B41FA5}">
                      <a16:colId xmlns:a16="http://schemas.microsoft.com/office/drawing/2014/main" xmlns="" val="2430002106"/>
                    </a:ext>
                  </a:extLst>
                </a:gridCol>
              </a:tblGrid>
              <a:tr h="12805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구분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23510" marR="23510" marT="6500" marB="6500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E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내 용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23510" marR="23510" marT="6500" marB="65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E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3573672"/>
                  </a:ext>
                </a:extLst>
              </a:tr>
              <a:tr h="117392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주요정책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23510" marR="23510" marT="6500" marB="6500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∘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‘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연구윤리정보센터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’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운영 개시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(’07.12~)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∘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‘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연구윤리자문위원회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’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구성 및 운영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(’08.11~, 1~4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기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)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휴먼명조"/>
                        </a:rPr>
                        <a:t>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∘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‘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한국학술단체총연합회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’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의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 연구윤리 지침 제정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(’09.9, 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학총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280670" marR="0" indent="-28067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3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* 학술연구분야 ‘표절’ 및 ‘중복게재’ 중심의 용어 및 판정기준 지침화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∘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‘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연구윤리 확립 종합 추진계획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(‘10~‘12)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’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수립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(’09)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∘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연구책임자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에 대한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연구윤리 교육이수 의무화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(’16.3~)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259080" marR="0" indent="-259080" algn="just" fontAlgn="base" latinLnBrk="1">
                        <a:lnSpc>
                          <a:spcPct val="13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∘연구 부정행위 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제재기준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 강화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,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휴먼명조"/>
                        </a:rPr>
                        <a:t>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최고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‘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파면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’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가능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(’17.4)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280670" marR="0" indent="-28067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3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* 교육공무원 징계양정 등에 관한 규칙 별표 개정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205740" marR="0" indent="-205740" algn="just" fontAlgn="base" latinLnBrk="1">
                        <a:lnSpc>
                          <a:spcPct val="13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∘연구자의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배우자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·</a:t>
                      </a: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직계존비속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휴먼명조"/>
                        </a:rPr>
                        <a:t>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등 연구 참여시 연구비 지원기관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사전승인 제도화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(’18.12, 2019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학술지원사업 종합계획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205740" marR="0" indent="-205740" algn="just" fontAlgn="base" latinLnBrk="1">
                        <a:lnSpc>
                          <a:spcPct val="13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∘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‘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건강한 </a:t>
                      </a:r>
                      <a:r>
                        <a:rPr lang="ko-KR" altLang="en-US" sz="1000" kern="0" spc="-5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연구문화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 및 선진 </a:t>
                      </a:r>
                      <a:r>
                        <a:rPr lang="ko-KR" altLang="en-US" sz="1000" kern="0" spc="-5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연구행정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 정착방안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’</a:t>
                      </a: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(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안</a:t>
                      </a: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) 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발표</a:t>
                      </a:r>
                      <a:r>
                        <a:rPr lang="en-US" altLang="ko-KR" sz="1000" kern="0" spc="-8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(’18.12, </a:t>
                      </a:r>
                      <a:r>
                        <a:rPr lang="ko-KR" altLang="en-US" sz="1000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과기부</a:t>
                      </a:r>
                      <a:r>
                        <a:rPr lang="en-US" altLang="ko-KR" sz="1000" kern="0" spc="-8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23510" marR="23510" marT="6500" marB="65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30654280"/>
                  </a:ext>
                </a:extLst>
              </a:tr>
              <a:tr h="22311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최근이슈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23510" marR="23510" marT="6500" marB="6500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∘</a:t>
                      </a:r>
                      <a:r>
                        <a:rPr lang="ko-KR" altLang="en-US" sz="1000" kern="0" spc="-6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휴먼명조"/>
                        </a:rPr>
                        <a:t> </a:t>
                      </a:r>
                      <a:r>
                        <a:rPr lang="ko-KR" altLang="en-US" sz="1000" kern="0" spc="-6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교수 미성년 자녀 논문 공저자 등록 및 </a:t>
                      </a:r>
                      <a:r>
                        <a:rPr lang="ko-KR" altLang="en-US" sz="1000" kern="0" spc="-6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입시활용</a:t>
                      </a:r>
                      <a:r>
                        <a:rPr lang="ko-KR" altLang="en-US" sz="1000" kern="0" spc="-6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 </a:t>
                      </a:r>
                      <a:r>
                        <a:rPr lang="ko-KR" altLang="en-US" sz="1000" kern="0" spc="-6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의혹보도</a:t>
                      </a:r>
                      <a:r>
                        <a:rPr lang="en-US" altLang="ko-KR" sz="1000" kern="0" spc="-6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(’17.12~)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∘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WASET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등 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부실학회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 관련 보도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(’18.7)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23510" marR="23510" marT="6500" marB="65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86282625"/>
                  </a:ext>
                </a:extLst>
              </a:tr>
            </a:tbl>
          </a:graphicData>
        </a:graphic>
      </p:graphicFrame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7715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각 삼각형 13"/>
          <p:cNvSpPr/>
          <p:nvPr/>
        </p:nvSpPr>
        <p:spPr>
          <a:xfrm rot="2700000">
            <a:off x="354149" y="722727"/>
            <a:ext cx="378042" cy="504056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각 삼각형 14"/>
          <p:cNvSpPr/>
          <p:nvPr/>
        </p:nvSpPr>
        <p:spPr>
          <a:xfrm rot="13500000">
            <a:off x="8347037" y="722727"/>
            <a:ext cx="378042" cy="504056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523156" y="254435"/>
            <a:ext cx="29334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/>
              <a:t>02 </a:t>
            </a:r>
            <a:r>
              <a:rPr lang="ko-KR" altLang="en-US" sz="1400" b="1" dirty="0" smtClean="0"/>
              <a:t>연구윤리 위반 유형 및 사례</a:t>
            </a:r>
            <a:endParaRPr lang="ko-KR" altLang="en-US" sz="1400" b="1" dirty="0"/>
          </a:p>
        </p:txBody>
      </p:sp>
      <p:sp>
        <p:nvSpPr>
          <p:cNvPr id="19" name="직사각형 18"/>
          <p:cNvSpPr/>
          <p:nvPr/>
        </p:nvSpPr>
        <p:spPr>
          <a:xfrm>
            <a:off x="2339752" y="1"/>
            <a:ext cx="6804248" cy="9774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0" y="1"/>
            <a:ext cx="2339752" cy="97744"/>
          </a:xfrm>
          <a:prstGeom prst="rect">
            <a:avLst/>
          </a:prstGeom>
          <a:solidFill>
            <a:schemeClr val="accent1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2355992" y="5019186"/>
            <a:ext cx="6804248" cy="13438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7448" y="5010394"/>
            <a:ext cx="2339752" cy="134388"/>
          </a:xfrm>
          <a:prstGeom prst="rect">
            <a:avLst/>
          </a:prstGeom>
          <a:solidFill>
            <a:schemeClr val="accent1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5328495"/>
              </p:ext>
            </p:extLst>
          </p:nvPr>
        </p:nvGraphicFramePr>
        <p:xfrm>
          <a:off x="683569" y="694252"/>
          <a:ext cx="7540620" cy="3633654"/>
        </p:xfrm>
        <a:graphic>
          <a:graphicData uri="http://schemas.openxmlformats.org/drawingml/2006/table">
            <a:tbl>
              <a:tblPr/>
              <a:tblGrid>
                <a:gridCol w="1606155">
                  <a:extLst>
                    <a:ext uri="{9D8B030D-6E8A-4147-A177-3AD203B41FA5}">
                      <a16:colId xmlns:a16="http://schemas.microsoft.com/office/drawing/2014/main" xmlns="" val="1509761325"/>
                    </a:ext>
                  </a:extLst>
                </a:gridCol>
                <a:gridCol w="2495529">
                  <a:extLst>
                    <a:ext uri="{9D8B030D-6E8A-4147-A177-3AD203B41FA5}">
                      <a16:colId xmlns:a16="http://schemas.microsoft.com/office/drawing/2014/main" xmlns="" val="3880301467"/>
                    </a:ext>
                  </a:extLst>
                </a:gridCol>
                <a:gridCol w="3438936">
                  <a:extLst>
                    <a:ext uri="{9D8B030D-6E8A-4147-A177-3AD203B41FA5}">
                      <a16:colId xmlns:a16="http://schemas.microsoft.com/office/drawing/2014/main" xmlns="" val="719417979"/>
                    </a:ext>
                  </a:extLst>
                </a:gridCol>
              </a:tblGrid>
              <a:tr h="19243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구분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연구윤리위반 유형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관련사례</a:t>
                      </a:r>
                      <a:r>
                        <a:rPr lang="en-US" altLang="ko-KR" sz="10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</a:t>
                      </a:r>
                      <a:r>
                        <a:rPr lang="ko-KR" altLang="en-US" sz="10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예시</a:t>
                      </a:r>
                      <a:r>
                        <a:rPr lang="en-US" altLang="ko-KR" sz="10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)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33505255"/>
                  </a:ext>
                </a:extLst>
              </a:tr>
              <a:tr h="132993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논문발표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5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논문의 위</a:t>
                      </a:r>
                      <a:r>
                        <a:rPr lang="en-US" altLang="ko-KR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‧</a:t>
                      </a:r>
                      <a:r>
                        <a:rPr lang="ko-KR" altLang="en-US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변조</a:t>
                      </a:r>
                      <a:r>
                        <a:rPr lang="en-US" altLang="ko-KR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, </a:t>
                      </a:r>
                      <a:r>
                        <a:rPr lang="ko-KR" altLang="en-US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표절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연구과정</a:t>
                      </a:r>
                      <a:r>
                        <a:rPr lang="en-US" altLang="ko-KR" sz="9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·</a:t>
                      </a:r>
                      <a:r>
                        <a:rPr lang="ko-KR" altLang="en-US" sz="9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결과 조작</a:t>
                      </a:r>
                      <a:r>
                        <a:rPr lang="en-US" altLang="ko-KR" sz="9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</a:t>
                      </a:r>
                      <a:r>
                        <a:rPr lang="ko-KR" altLang="en-US" sz="9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황우석</a:t>
                      </a:r>
                      <a:r>
                        <a:rPr lang="en-US" altLang="ko-KR" sz="9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), </a:t>
                      </a:r>
                      <a:r>
                        <a:rPr lang="ko-KR" altLang="en-US" sz="9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표절 등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47644976"/>
                  </a:ext>
                </a:extLst>
              </a:tr>
              <a:tr h="2473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실적 부풀리기</a:t>
                      </a:r>
                      <a:r>
                        <a:rPr lang="en-US" altLang="ko-KR" sz="900" kern="0" spc="-8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(</a:t>
                      </a:r>
                      <a:r>
                        <a:rPr lang="ko-KR" altLang="en-US" sz="900" kern="0" spc="-8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중복게재</a:t>
                      </a:r>
                      <a:r>
                        <a:rPr lang="en-US" altLang="ko-KR" sz="900" kern="0" spc="-8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, </a:t>
                      </a:r>
                      <a:r>
                        <a:rPr lang="ko-KR" altLang="en-US" sz="900" kern="0" spc="-8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논문 쪼개기</a:t>
                      </a:r>
                      <a:r>
                        <a:rPr lang="en-US" altLang="ko-KR" sz="900" kern="0" spc="-8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, </a:t>
                      </a:r>
                      <a:r>
                        <a:rPr lang="ko-KR" altLang="en-US" sz="900" kern="0" spc="-8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덧붙이기 등</a:t>
                      </a:r>
                      <a:r>
                        <a:rPr lang="en-US" altLang="ko-KR" sz="900" kern="0" spc="-8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)</a:t>
                      </a:r>
                      <a:endParaRPr lang="ko-KR" altLang="en-US" sz="900" kern="0" spc="-80">
                        <a:solidFill>
                          <a:srgbClr val="0000FF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심사과정이 없거나 부실한 학술지 게재</a:t>
                      </a:r>
                      <a:r>
                        <a:rPr lang="en-US" altLang="ko-KR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</a:t>
                      </a:r>
                      <a:r>
                        <a:rPr lang="ko-KR" altLang="en-US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약탈적 학술지 등</a:t>
                      </a:r>
                      <a:r>
                        <a:rPr lang="en-US" altLang="ko-KR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) 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09374715"/>
                  </a:ext>
                </a:extLst>
              </a:tr>
              <a:tr h="2282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부적절한 저자 표시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연구실 내 논문 품앗이</a:t>
                      </a:r>
                      <a:r>
                        <a:rPr lang="en-US" altLang="ko-KR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, </a:t>
                      </a:r>
                      <a:r>
                        <a:rPr lang="ko-KR" altLang="en-US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자녀 논문 공저자 등재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90893952"/>
                  </a:ext>
                </a:extLst>
              </a:tr>
              <a:tr h="228272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연구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50" dirty="0" err="1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수행과정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5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데이터 위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․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변조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원하는 연구결과의 도출을 위하여 통계수치 등 조작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41370631"/>
                  </a:ext>
                </a:extLst>
              </a:tr>
              <a:tr h="2282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부실한 연구기록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중요한 연구자료를 기록하지 않거나 </a:t>
                      </a:r>
                      <a:r>
                        <a:rPr lang="ko-KR" altLang="en-US" sz="900" kern="0" spc="-11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적절한 기간 동안 보존하지 않는 행위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51114042"/>
                  </a:ext>
                </a:extLst>
              </a:tr>
              <a:tr h="228272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연구실 문화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5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연구자 간의 부당한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위력행사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연구 또는 공적 업무와 무관한 사적 업무 전가</a:t>
                      </a:r>
                      <a:r>
                        <a:rPr lang="en-US" altLang="ko-KR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, </a:t>
                      </a:r>
                      <a:r>
                        <a:rPr lang="ko-KR" altLang="en-US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폭언</a:t>
                      </a:r>
                      <a:r>
                        <a:rPr lang="en-US" altLang="ko-KR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, </a:t>
                      </a:r>
                      <a:r>
                        <a:rPr lang="ko-KR" altLang="en-US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고압적 태도 등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24610235"/>
                  </a:ext>
                </a:extLst>
              </a:tr>
              <a:tr h="2282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지도교수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‧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학생 간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의무태만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연구 또는 연구윤리 관련 멘토링을 제대로 하지 않는 행위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346142116"/>
                  </a:ext>
                </a:extLst>
              </a:tr>
              <a:tr h="228272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공적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연구비 사용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5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연구비 관련 규정 위반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학생인건비 공동관리</a:t>
                      </a:r>
                      <a:r>
                        <a:rPr lang="en-US" altLang="ko-KR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, </a:t>
                      </a:r>
                      <a:r>
                        <a:rPr lang="ko-KR" altLang="en-US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연구비 집행내역 증명자료 부실 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579652688"/>
                  </a:ext>
                </a:extLst>
              </a:tr>
              <a:tr h="2282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연구비 횡령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학생인건비 착복</a:t>
                      </a:r>
                      <a:r>
                        <a:rPr lang="en-US" altLang="ko-KR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, </a:t>
                      </a:r>
                      <a:r>
                        <a:rPr lang="ko-KR" altLang="en-US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재료비 부풀리기</a:t>
                      </a:r>
                      <a:r>
                        <a:rPr lang="en-US" altLang="ko-KR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, </a:t>
                      </a:r>
                      <a:r>
                        <a:rPr lang="ko-KR" altLang="en-US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자녀 등 허위 연구자 등록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66035062"/>
                  </a:ext>
                </a:extLst>
              </a:tr>
              <a:tr h="2282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과도한 연구비 낭비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부실학회를 악용한 외유성 출장</a:t>
                      </a:r>
                      <a:r>
                        <a:rPr lang="en-US" altLang="ko-KR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, </a:t>
                      </a:r>
                      <a:r>
                        <a:rPr lang="ko-KR" altLang="en-US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과제 종료 전 불필요한 연구비 집행 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3608376"/>
                  </a:ext>
                </a:extLst>
              </a:tr>
              <a:tr h="228272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사회적 책임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5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사익을 위한 편향된 연구 수행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금전적 대가 등을 목적으로 편향된 연구결과 발표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70177749"/>
                  </a:ext>
                </a:extLst>
              </a:tr>
              <a:tr h="2473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정부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R&amp;D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기획 또는 선정평가 시 불공정 행위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평가위원으로서 </a:t>
                      </a:r>
                      <a:r>
                        <a:rPr lang="ko-KR" altLang="en-US" sz="900" kern="0" spc="-100" dirty="0" err="1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과제선정을</a:t>
                      </a:r>
                      <a:r>
                        <a:rPr lang="ko-KR" altLang="en-US" sz="900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 대가로 한 금품수수 등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176599991"/>
                  </a:ext>
                </a:extLst>
              </a:tr>
              <a:tr h="228272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특허 출원</a:t>
                      </a:r>
                      <a:r>
                        <a:rPr lang="en-US" altLang="ko-KR" sz="900" b="1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, </a:t>
                      </a:r>
                      <a:r>
                        <a:rPr lang="ko-KR" altLang="en-US" sz="900" b="1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등록 및 이전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5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권한 없는 자의 특허 출원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정부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R&amp;D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성과를 정당한 절차 없이 연구기관이 아닌 본인명의로 출원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64492039"/>
                  </a:ext>
                </a:extLst>
              </a:tr>
              <a:tr h="1329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부당한 특허 이전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11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본인이 설립한 회사에 특허 헐값 매각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5036991"/>
                  </a:ext>
                </a:extLst>
              </a:tr>
              <a:tr h="2282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부당한 성과 분배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참여연구원의 기여에 대하여 보상하지 않는 행위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3145" marR="33145" marT="9164" marB="916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844607166"/>
                  </a:ext>
                </a:extLst>
              </a:tr>
            </a:tbl>
          </a:graphicData>
        </a:graphic>
      </p:graphicFrame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5022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각 삼각형 13"/>
          <p:cNvSpPr/>
          <p:nvPr/>
        </p:nvSpPr>
        <p:spPr>
          <a:xfrm rot="2700000">
            <a:off x="354149" y="722727"/>
            <a:ext cx="378042" cy="504056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각 삼각형 14"/>
          <p:cNvSpPr/>
          <p:nvPr/>
        </p:nvSpPr>
        <p:spPr>
          <a:xfrm rot="13500000">
            <a:off x="8347037" y="722727"/>
            <a:ext cx="378042" cy="504056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1475656" y="559924"/>
            <a:ext cx="6120680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ko-KR" altLang="en-US" sz="1400" b="1" dirty="0"/>
              <a:t>대학기관평가인증 평가지표에 연구윤리</a:t>
            </a:r>
            <a:r>
              <a:rPr lang="en-US" altLang="ko-KR" sz="1400" b="1" dirty="0"/>
              <a:t>·</a:t>
            </a:r>
            <a:r>
              <a:rPr lang="ko-KR" altLang="en-US" sz="1400" b="1" dirty="0"/>
              <a:t>연구관리 항목 도입 </a:t>
            </a:r>
            <a:r>
              <a:rPr lang="ko-KR" altLang="en-US" sz="1400" b="1" dirty="0" smtClean="0"/>
              <a:t>검토</a:t>
            </a:r>
            <a:endParaRPr lang="en-US" altLang="ko-KR" sz="1400" b="1" dirty="0" smtClean="0"/>
          </a:p>
          <a:p>
            <a:pPr fontAlgn="base"/>
            <a:endParaRPr lang="en-US" altLang="ko-KR" sz="1400" dirty="0" smtClean="0"/>
          </a:p>
          <a:p>
            <a:pPr fontAlgn="base"/>
            <a:r>
              <a:rPr lang="en-US" altLang="ko-KR" sz="1100" dirty="0"/>
              <a:t>※</a:t>
            </a:r>
            <a:r>
              <a:rPr lang="ko-KR" altLang="en-US" sz="1100" dirty="0"/>
              <a:t> 대학기관평가인증 </a:t>
            </a:r>
            <a:r>
              <a:rPr lang="en-US" altLang="ko-KR" sz="1100" dirty="0"/>
              <a:t>3</a:t>
            </a:r>
            <a:r>
              <a:rPr lang="ko-KR" altLang="en-US" sz="1100" dirty="0"/>
              <a:t>주기 평가</a:t>
            </a:r>
            <a:r>
              <a:rPr lang="en-US" altLang="ko-KR" sz="1100" dirty="0"/>
              <a:t>(’21</a:t>
            </a:r>
            <a:r>
              <a:rPr lang="ko-KR" altLang="en-US" sz="1100" dirty="0"/>
              <a:t>∼</a:t>
            </a:r>
            <a:r>
              <a:rPr lang="en-US" altLang="ko-KR" sz="1100" dirty="0"/>
              <a:t>) </a:t>
            </a:r>
            <a:r>
              <a:rPr lang="ko-KR" altLang="en-US" sz="1100" dirty="0"/>
              <a:t>도입을 위해 지표개발 정책연구 추진</a:t>
            </a:r>
            <a:r>
              <a:rPr lang="en-US" altLang="ko-KR" sz="1100" dirty="0"/>
              <a:t>(’19, </a:t>
            </a:r>
            <a:r>
              <a:rPr lang="ko-KR" altLang="en-US" sz="1100" dirty="0" err="1"/>
              <a:t>대교협</a:t>
            </a:r>
            <a:r>
              <a:rPr lang="en-US" altLang="ko-KR" sz="1100" dirty="0"/>
              <a:t>)</a:t>
            </a:r>
            <a:endParaRPr lang="ko-KR" altLang="en-US" sz="1100" dirty="0"/>
          </a:p>
          <a:p>
            <a:pPr fontAlgn="base"/>
            <a:endParaRPr lang="en-US" altLang="ko-KR" sz="1400" dirty="0"/>
          </a:p>
        </p:txBody>
      </p:sp>
      <p:sp>
        <p:nvSpPr>
          <p:cNvPr id="19" name="직사각형 18"/>
          <p:cNvSpPr/>
          <p:nvPr/>
        </p:nvSpPr>
        <p:spPr>
          <a:xfrm>
            <a:off x="2339752" y="1"/>
            <a:ext cx="6804248" cy="9774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0" y="1"/>
            <a:ext cx="2339752" cy="97744"/>
          </a:xfrm>
          <a:prstGeom prst="rect">
            <a:avLst/>
          </a:prstGeom>
          <a:solidFill>
            <a:schemeClr val="accent1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2355992" y="5019186"/>
            <a:ext cx="6804248" cy="13438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7448" y="5010394"/>
            <a:ext cx="2339752" cy="134388"/>
          </a:xfrm>
          <a:prstGeom prst="rect">
            <a:avLst/>
          </a:prstGeom>
          <a:solidFill>
            <a:schemeClr val="accent1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0079483"/>
              </p:ext>
            </p:extLst>
          </p:nvPr>
        </p:nvGraphicFramePr>
        <p:xfrm>
          <a:off x="1968983" y="1820913"/>
          <a:ext cx="5652897" cy="1853565"/>
        </p:xfrm>
        <a:graphic>
          <a:graphicData uri="http://schemas.openxmlformats.org/drawingml/2006/table">
            <a:tbl>
              <a:tblPr/>
              <a:tblGrid>
                <a:gridCol w="831723">
                  <a:extLst>
                    <a:ext uri="{9D8B030D-6E8A-4147-A177-3AD203B41FA5}">
                      <a16:colId xmlns:a16="http://schemas.microsoft.com/office/drawing/2014/main" xmlns="" val="2132346010"/>
                    </a:ext>
                  </a:extLst>
                </a:gridCol>
                <a:gridCol w="4821174">
                  <a:extLst>
                    <a:ext uri="{9D8B030D-6E8A-4147-A177-3AD203B41FA5}">
                      <a16:colId xmlns:a16="http://schemas.microsoft.com/office/drawing/2014/main" xmlns="" val="3756472932"/>
                    </a:ext>
                  </a:extLst>
                </a:gridCol>
              </a:tblGrid>
              <a:tr h="62039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4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규정</a:t>
                      </a:r>
                      <a:r>
                        <a:rPr lang="en-US" altLang="ko-KR" sz="1100" b="1" kern="0" spc="-4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, </a:t>
                      </a:r>
                      <a:r>
                        <a:rPr lang="ko-KR" altLang="en-US" sz="1100" b="1" kern="0" spc="-4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조직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2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대학 총장 등 책임자의 연구윤리 확립에 대한 의지</a:t>
                      </a:r>
                      <a:r>
                        <a:rPr lang="en-US" altLang="ko-KR" sz="1100" kern="0" spc="-2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, </a:t>
                      </a:r>
                      <a:r>
                        <a:rPr lang="ko-KR" altLang="en-US" sz="1100" kern="0" spc="-2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비전</a:t>
                      </a:r>
                      <a:r>
                        <a:rPr lang="en-US" altLang="ko-KR" sz="1100" kern="0" spc="-2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·</a:t>
                      </a:r>
                      <a:r>
                        <a:rPr lang="ko-KR" altLang="en-US" sz="1100" kern="0" spc="-2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추진전략</a:t>
                      </a:r>
                      <a:r>
                        <a:rPr lang="en-US" altLang="ko-KR" sz="1100" kern="0" spc="-2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,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2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연구윤리 관련 조직의 독립성</a:t>
                      </a:r>
                      <a:r>
                        <a:rPr lang="en-US" altLang="ko-KR" sz="1100" kern="0" spc="-2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, </a:t>
                      </a:r>
                      <a:r>
                        <a:rPr lang="ko-KR" altLang="en-US" sz="1100" kern="0" spc="-2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연구윤리 규정의 적절성</a:t>
                      </a:r>
                      <a:r>
                        <a:rPr lang="en-US" altLang="ko-KR" sz="1100" kern="0" spc="-2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·</a:t>
                      </a:r>
                      <a:r>
                        <a:rPr lang="ko-KR" altLang="en-US" sz="1100" kern="0" spc="-2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구체성</a:t>
                      </a:r>
                      <a:r>
                        <a:rPr lang="en-US" altLang="ko-KR" sz="1100" kern="0" spc="-2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, 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2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예산 투입 정도</a:t>
                      </a:r>
                      <a:r>
                        <a:rPr lang="en-US" altLang="ko-KR" sz="1100" kern="0" spc="-2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, </a:t>
                      </a:r>
                      <a:r>
                        <a:rPr lang="ko-KR" altLang="en-US" sz="1100" kern="0" spc="-2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내부고발자 보호제도 등 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995980964"/>
                  </a:ext>
                </a:extLst>
              </a:tr>
              <a:tr h="69227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8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연구윤리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-18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</a:t>
                      </a:r>
                      <a:r>
                        <a:rPr lang="ko-KR" altLang="en-US" sz="1100" b="1" kern="0" spc="-18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진실성</a:t>
                      </a:r>
                      <a:r>
                        <a:rPr lang="en-US" altLang="ko-KR" sz="1100" b="1" kern="0" spc="-18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)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4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위원회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연구윤리 담당자의 전문성 강화 방안</a:t>
                      </a:r>
                      <a:r>
                        <a:rPr lang="en-US" altLang="ko-KR" sz="1100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, </a:t>
                      </a:r>
                      <a:r>
                        <a:rPr lang="ko-KR" altLang="en-US" sz="1100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연구윤리</a:t>
                      </a:r>
                      <a:r>
                        <a:rPr lang="en-US" altLang="ko-KR" sz="1100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</a:t>
                      </a:r>
                      <a:r>
                        <a:rPr lang="ko-KR" altLang="en-US" sz="1100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진실성</a:t>
                      </a:r>
                      <a:r>
                        <a:rPr lang="en-US" altLang="ko-KR" sz="1100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)</a:t>
                      </a:r>
                      <a:r>
                        <a:rPr lang="ko-KR" altLang="en-US" sz="1100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위원회의 </a:t>
                      </a: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구성의 </a:t>
                      </a:r>
                      <a:r>
                        <a:rPr lang="ko-KR" altLang="en-US" sz="1100" kern="0" spc="-6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적절성</a:t>
                      </a:r>
                      <a:r>
                        <a:rPr lang="en-US" altLang="ko-KR" sz="1100" kern="0" spc="-6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, </a:t>
                      </a:r>
                      <a:r>
                        <a:rPr lang="ko-KR" altLang="en-US" sz="1100" kern="0" spc="-6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조사위원회의 독립성</a:t>
                      </a:r>
                      <a:r>
                        <a:rPr lang="en-US" altLang="ko-KR" sz="1100" kern="0" spc="-6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·</a:t>
                      </a:r>
                      <a:r>
                        <a:rPr lang="ko-KR" altLang="en-US" sz="1100" kern="0" spc="-6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공정성 보장 방안</a:t>
                      </a:r>
                      <a:r>
                        <a:rPr lang="en-US" altLang="ko-KR" sz="1100" kern="0" spc="-6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, </a:t>
                      </a:r>
                      <a:r>
                        <a:rPr lang="ko-KR" altLang="en-US" sz="1100" kern="0" spc="-6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운영 절차의 합리성</a:t>
                      </a:r>
                      <a:r>
                        <a:rPr lang="en-US" altLang="ko-KR" sz="1100" kern="0" spc="-6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, </a:t>
                      </a:r>
                      <a:r>
                        <a:rPr lang="ko-KR" altLang="en-US" sz="1100" kern="0" spc="-60" dirty="0" err="1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판정결과에</a:t>
                      </a:r>
                      <a:r>
                        <a:rPr lang="ko-KR" altLang="en-US" sz="1100" kern="0" spc="-6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 대한 조치 절차의 적절성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708787964"/>
                  </a:ext>
                </a:extLst>
              </a:tr>
              <a:tr h="45821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4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연구윤리 교육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40" dirty="0" err="1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학부생</a:t>
                      </a:r>
                      <a:r>
                        <a:rPr lang="en-US" altLang="ko-KR" sz="1100" kern="0" spc="-4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·</a:t>
                      </a:r>
                      <a:r>
                        <a:rPr lang="ko-KR" altLang="en-US" sz="1100" kern="0" spc="-4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대학원생 대상 교육과정</a:t>
                      </a:r>
                      <a:r>
                        <a:rPr lang="en-US" altLang="ko-KR" sz="1100" kern="0" spc="-4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, </a:t>
                      </a:r>
                      <a:r>
                        <a:rPr lang="ko-KR" altLang="en-US" sz="1100" kern="0" spc="-4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연구책임자</a:t>
                      </a:r>
                      <a:r>
                        <a:rPr lang="en-US" altLang="ko-KR" sz="1100" kern="0" spc="-4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</a:t>
                      </a:r>
                      <a:r>
                        <a:rPr lang="ko-KR" altLang="en-US" sz="1100" kern="0" spc="-4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참여자</a:t>
                      </a:r>
                      <a:r>
                        <a:rPr lang="en-US" altLang="ko-KR" sz="1100" kern="0" spc="-4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), </a:t>
                      </a:r>
                      <a:r>
                        <a:rPr lang="ko-KR" altLang="en-US" sz="1100" kern="0" spc="-4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교원 대상 교육</a:t>
                      </a:r>
                      <a:r>
                        <a:rPr lang="en-US" altLang="ko-KR" sz="1100" kern="0" spc="-4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, </a:t>
                      </a: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연구윤리 위원</a:t>
                      </a:r>
                      <a:r>
                        <a:rPr lang="en-US" altLang="ko-KR" sz="1100" kern="0" spc="-8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·</a:t>
                      </a: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담당자에 대한 교육</a:t>
                      </a:r>
                      <a:r>
                        <a:rPr lang="en-US" altLang="ko-KR" sz="1100" kern="0" spc="-8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, </a:t>
                      </a: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연구윤리 확보를 위한 기타 제도 등 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072694679"/>
                  </a:ext>
                </a:extLst>
              </a:tr>
            </a:tbl>
          </a:graphicData>
        </a:graphic>
      </p:graphicFrame>
      <p:sp>
        <p:nvSpPr>
          <p:cNvPr id="5" name="직사각형 4"/>
          <p:cNvSpPr/>
          <p:nvPr/>
        </p:nvSpPr>
        <p:spPr>
          <a:xfrm>
            <a:off x="1907704" y="1417295"/>
            <a:ext cx="3025507" cy="3413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 latinLnBrk="0">
              <a:lnSpc>
                <a:spcPct val="130000"/>
              </a:lnSpc>
            </a:pPr>
            <a:r>
              <a:rPr lang="ko-KR" altLang="en-US" sz="1400" b="1" kern="0" spc="-90" dirty="0">
                <a:solidFill>
                  <a:srgbClr val="000000"/>
                </a:solidFill>
                <a:latin typeface="한양중고딕"/>
                <a:ea typeface="한양중고딕"/>
              </a:rPr>
              <a:t>대학 기관평가인증 평가지표 세부내용</a:t>
            </a:r>
            <a:endParaRPr lang="ko-KR" altLang="en-US" sz="10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7990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각 삼각형 20"/>
          <p:cNvSpPr/>
          <p:nvPr/>
        </p:nvSpPr>
        <p:spPr>
          <a:xfrm rot="2700000">
            <a:off x="68871" y="160491"/>
            <a:ext cx="189021" cy="252028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각 삼각형 21"/>
          <p:cNvSpPr/>
          <p:nvPr/>
        </p:nvSpPr>
        <p:spPr>
          <a:xfrm rot="13500000">
            <a:off x="8861843" y="165411"/>
            <a:ext cx="189021" cy="252028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611560" y="431073"/>
            <a:ext cx="52389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03 </a:t>
            </a:r>
            <a:r>
              <a:rPr lang="ko-KR" altLang="en-US" b="1" dirty="0" smtClean="0"/>
              <a:t>교수 미성년 자녀 및 미성년 공저자 조사결과 </a:t>
            </a:r>
            <a:endParaRPr lang="ko-KR" altLang="en-US" b="1" dirty="0"/>
          </a:p>
        </p:txBody>
      </p:sp>
      <p:sp>
        <p:nvSpPr>
          <p:cNvPr id="18" name="직사각형 17"/>
          <p:cNvSpPr/>
          <p:nvPr/>
        </p:nvSpPr>
        <p:spPr>
          <a:xfrm>
            <a:off x="2339752" y="1"/>
            <a:ext cx="6804248" cy="9774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0" y="1"/>
            <a:ext cx="2339752" cy="97744"/>
          </a:xfrm>
          <a:prstGeom prst="rect">
            <a:avLst/>
          </a:prstGeom>
          <a:solidFill>
            <a:schemeClr val="accent1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2355992" y="5019186"/>
            <a:ext cx="6804248" cy="13438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7448" y="5010394"/>
            <a:ext cx="2339752" cy="134388"/>
          </a:xfrm>
          <a:prstGeom prst="rect">
            <a:avLst/>
          </a:prstGeom>
          <a:solidFill>
            <a:schemeClr val="accent1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1155657"/>
            <a:ext cx="5343752" cy="338437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71600" y="800405"/>
            <a:ext cx="2055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추진경과 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3482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각 삼각형 20"/>
          <p:cNvSpPr/>
          <p:nvPr/>
        </p:nvSpPr>
        <p:spPr>
          <a:xfrm rot="2700000">
            <a:off x="68871" y="160491"/>
            <a:ext cx="189021" cy="252028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각 삼각형 21"/>
          <p:cNvSpPr/>
          <p:nvPr/>
        </p:nvSpPr>
        <p:spPr>
          <a:xfrm rot="13500000">
            <a:off x="8861843" y="165411"/>
            <a:ext cx="189021" cy="252028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539552" y="271959"/>
            <a:ext cx="52597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03 </a:t>
            </a:r>
            <a:r>
              <a:rPr lang="ko-KR" altLang="en-US" b="1" dirty="0" smtClean="0"/>
              <a:t>교수 미성년 자녀 및 미성년 공저자 조사결과 </a:t>
            </a:r>
            <a:endParaRPr lang="ko-KR" altLang="en-US" b="1" dirty="0"/>
          </a:p>
        </p:txBody>
      </p:sp>
      <p:sp>
        <p:nvSpPr>
          <p:cNvPr id="18" name="직사각형 17"/>
          <p:cNvSpPr/>
          <p:nvPr/>
        </p:nvSpPr>
        <p:spPr>
          <a:xfrm>
            <a:off x="2339752" y="1"/>
            <a:ext cx="6804248" cy="9774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0" y="1"/>
            <a:ext cx="2339752" cy="97744"/>
          </a:xfrm>
          <a:prstGeom prst="rect">
            <a:avLst/>
          </a:prstGeom>
          <a:solidFill>
            <a:schemeClr val="accent1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2355992" y="5019186"/>
            <a:ext cx="6804248" cy="13438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7448" y="5010394"/>
            <a:ext cx="2339752" cy="134388"/>
          </a:xfrm>
          <a:prstGeom prst="rect">
            <a:avLst/>
          </a:prstGeom>
          <a:solidFill>
            <a:schemeClr val="accent1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688" y="650571"/>
            <a:ext cx="5184576" cy="4216251"/>
          </a:xfrm>
          <a:prstGeom prst="rect">
            <a:avLst/>
          </a:prstGeom>
        </p:spPr>
      </p:pic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0244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각 삼각형 20"/>
          <p:cNvSpPr/>
          <p:nvPr/>
        </p:nvSpPr>
        <p:spPr>
          <a:xfrm rot="2700000">
            <a:off x="68871" y="160491"/>
            <a:ext cx="189021" cy="252028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각 삼각형 21"/>
          <p:cNvSpPr/>
          <p:nvPr/>
        </p:nvSpPr>
        <p:spPr>
          <a:xfrm rot="13500000">
            <a:off x="8861843" y="165411"/>
            <a:ext cx="189021" cy="252028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539552" y="271959"/>
            <a:ext cx="53473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04 </a:t>
            </a:r>
            <a:r>
              <a:rPr lang="ko-KR" altLang="en-US" b="1" dirty="0" err="1" smtClean="0"/>
              <a:t>와셋</a:t>
            </a:r>
            <a:r>
              <a:rPr lang="en-US" altLang="ko-KR" b="1" dirty="0"/>
              <a:t>(WASET) </a:t>
            </a:r>
            <a:r>
              <a:rPr lang="ko-KR" altLang="en-US" b="1" dirty="0"/>
              <a:t>등 </a:t>
            </a:r>
            <a:r>
              <a:rPr lang="ko-KR" altLang="en-US" b="1" dirty="0" err="1"/>
              <a:t>부실학회</a:t>
            </a:r>
            <a:r>
              <a:rPr lang="ko-KR" altLang="en-US" b="1" dirty="0"/>
              <a:t> 참가 실태조사 결과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2339752" y="1"/>
            <a:ext cx="6804248" cy="9774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0" y="1"/>
            <a:ext cx="2339752" cy="97744"/>
          </a:xfrm>
          <a:prstGeom prst="rect">
            <a:avLst/>
          </a:prstGeom>
          <a:solidFill>
            <a:schemeClr val="accent1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2355992" y="5019186"/>
            <a:ext cx="6804248" cy="13438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7448" y="5010394"/>
            <a:ext cx="2339752" cy="134388"/>
          </a:xfrm>
          <a:prstGeom prst="rect">
            <a:avLst/>
          </a:prstGeom>
          <a:solidFill>
            <a:schemeClr val="accent1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755576" y="699542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/>
              <a:t>추진경과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9876" y="1068874"/>
            <a:ext cx="6185053" cy="3677141"/>
          </a:xfrm>
          <a:prstGeom prst="rect">
            <a:avLst/>
          </a:prstGeom>
        </p:spPr>
      </p:pic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2962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각 삼각형 20"/>
          <p:cNvSpPr/>
          <p:nvPr/>
        </p:nvSpPr>
        <p:spPr>
          <a:xfrm rot="2700000">
            <a:off x="68871" y="160491"/>
            <a:ext cx="189021" cy="252028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각 삼각형 21"/>
          <p:cNvSpPr/>
          <p:nvPr/>
        </p:nvSpPr>
        <p:spPr>
          <a:xfrm rot="13500000">
            <a:off x="8861843" y="165411"/>
            <a:ext cx="189021" cy="252028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539552" y="271959"/>
            <a:ext cx="4999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err="1"/>
              <a:t>와셋</a:t>
            </a:r>
            <a:r>
              <a:rPr lang="en-US" altLang="ko-KR" b="1" dirty="0"/>
              <a:t>(WASET) </a:t>
            </a:r>
            <a:r>
              <a:rPr lang="ko-KR" altLang="en-US" b="1" dirty="0"/>
              <a:t>등 </a:t>
            </a:r>
            <a:r>
              <a:rPr lang="ko-KR" altLang="en-US" b="1" dirty="0" err="1"/>
              <a:t>부실학회</a:t>
            </a:r>
            <a:r>
              <a:rPr lang="ko-KR" altLang="en-US" b="1" dirty="0"/>
              <a:t> 참가 실태조사 결과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2339752" y="1"/>
            <a:ext cx="6804248" cy="9774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0" y="1"/>
            <a:ext cx="2339752" cy="97744"/>
          </a:xfrm>
          <a:prstGeom prst="rect">
            <a:avLst/>
          </a:prstGeom>
          <a:solidFill>
            <a:schemeClr val="accent1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2355992" y="5019186"/>
            <a:ext cx="6804248" cy="13438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7448" y="5010394"/>
            <a:ext cx="2339752" cy="134388"/>
          </a:xfrm>
          <a:prstGeom prst="rect">
            <a:avLst/>
          </a:prstGeom>
          <a:solidFill>
            <a:schemeClr val="accent1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755576" y="699542"/>
            <a:ext cx="35125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 err="1"/>
              <a:t>ㅇ부실학회</a:t>
            </a:r>
            <a:r>
              <a:rPr lang="ko-KR" altLang="en-US" dirty="0"/>
              <a:t> 참가자 및 처분 현황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92" y="1148085"/>
            <a:ext cx="6886575" cy="2219325"/>
          </a:xfrm>
          <a:prstGeom prst="rect">
            <a:avLst/>
          </a:prstGeom>
        </p:spPr>
      </p:pic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9616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각 삼각형 20"/>
          <p:cNvSpPr/>
          <p:nvPr/>
        </p:nvSpPr>
        <p:spPr>
          <a:xfrm rot="2700000">
            <a:off x="68871" y="160491"/>
            <a:ext cx="189021" cy="252028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각 삼각형 21"/>
          <p:cNvSpPr/>
          <p:nvPr/>
        </p:nvSpPr>
        <p:spPr>
          <a:xfrm rot="13500000">
            <a:off x="8861843" y="165411"/>
            <a:ext cx="189021" cy="252028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2339752" y="1"/>
            <a:ext cx="6804248" cy="9774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0" y="1"/>
            <a:ext cx="2339752" cy="97744"/>
          </a:xfrm>
          <a:prstGeom prst="rect">
            <a:avLst/>
          </a:prstGeom>
          <a:solidFill>
            <a:schemeClr val="accent1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2355992" y="5019186"/>
            <a:ext cx="6804248" cy="13438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7448" y="5010394"/>
            <a:ext cx="2339752" cy="134388"/>
          </a:xfrm>
          <a:prstGeom prst="rect">
            <a:avLst/>
          </a:prstGeom>
          <a:solidFill>
            <a:schemeClr val="accent1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395536" y="924741"/>
            <a:ext cx="8205313" cy="360335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u"/>
            </a:pPr>
            <a:r>
              <a:rPr lang="ko-KR" altLang="en-US" sz="1400" dirty="0" smtClean="0">
                <a:solidFill>
                  <a:schemeClr val="tx1"/>
                </a:solidFill>
              </a:rPr>
              <a:t>학생이 연구책임자의 연구비로 부실학회 참석한 경우</a:t>
            </a:r>
            <a:r>
              <a:rPr lang="en-US" altLang="ko-KR" sz="1400" dirty="0" smtClean="0">
                <a:solidFill>
                  <a:schemeClr val="tx1"/>
                </a:solidFill>
              </a:rPr>
              <a:t>, </a:t>
            </a:r>
            <a:r>
              <a:rPr lang="ko-KR" altLang="en-US" sz="1400" dirty="0" smtClean="0">
                <a:solidFill>
                  <a:schemeClr val="tx1"/>
                </a:solidFill>
              </a:rPr>
              <a:t>관리감독 의무 있는 교직원은</a:t>
            </a:r>
            <a:r>
              <a:rPr lang="en-US" altLang="ko-KR" sz="1400" dirty="0" smtClean="0">
                <a:solidFill>
                  <a:schemeClr val="tx1"/>
                </a:solidFill>
              </a:rPr>
              <a:t>  </a:t>
            </a:r>
            <a:r>
              <a:rPr lang="ko-KR" altLang="en-US" sz="1400" dirty="0" smtClean="0">
                <a:solidFill>
                  <a:schemeClr val="tx1"/>
                </a:solidFill>
              </a:rPr>
              <a:t>연구 책임자가 됨</a:t>
            </a:r>
            <a:endParaRPr lang="en-US" altLang="ko-KR" sz="1400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altLang="ko-KR" sz="1400" dirty="0" smtClean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u"/>
            </a:pPr>
            <a:r>
              <a:rPr lang="ko-KR" altLang="en-US" sz="1400" dirty="0" smtClean="0">
                <a:solidFill>
                  <a:schemeClr val="tx1"/>
                </a:solidFill>
              </a:rPr>
              <a:t>학생이 본인의 논문을 지도하는 지도교수의 연구비 </a:t>
            </a:r>
            <a:r>
              <a:rPr lang="en-US" altLang="ko-KR" sz="1400" dirty="0" smtClean="0">
                <a:solidFill>
                  <a:schemeClr val="tx1"/>
                </a:solidFill>
              </a:rPr>
              <a:t>(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국</a:t>
            </a:r>
            <a:r>
              <a:rPr lang="ko-KR" altLang="en-US" sz="1400" kern="0" spc="-40" dirty="0" err="1" smtClean="0">
                <a:solidFill>
                  <a:srgbClr val="000000"/>
                </a:solidFill>
              </a:rPr>
              <a:t>ㆍ공립대학</a:t>
            </a:r>
            <a:r>
              <a:rPr lang="en-US" altLang="ko-KR" sz="1400" kern="0" spc="-40" dirty="0" smtClean="0">
                <a:solidFill>
                  <a:srgbClr val="000000"/>
                </a:solidFill>
              </a:rPr>
              <a:t>(</a:t>
            </a:r>
            <a:r>
              <a:rPr lang="ko-KR" altLang="en-US" sz="1400" kern="0" spc="-40" dirty="0" smtClean="0">
                <a:solidFill>
                  <a:srgbClr val="000000"/>
                </a:solidFill>
              </a:rPr>
              <a:t>법인</a:t>
            </a:r>
            <a:r>
              <a:rPr lang="en-US" altLang="ko-KR" sz="1400" kern="0" spc="-40" dirty="0" smtClean="0">
                <a:solidFill>
                  <a:srgbClr val="000000"/>
                </a:solidFill>
              </a:rPr>
              <a:t>) </a:t>
            </a:r>
            <a:r>
              <a:rPr lang="ko-KR" altLang="en-US" sz="1400" kern="0" spc="-40" dirty="0" smtClean="0">
                <a:solidFill>
                  <a:srgbClr val="000000"/>
                </a:solidFill>
              </a:rPr>
              <a:t>자체 재원 또는</a:t>
            </a:r>
            <a:endParaRPr lang="en-US" altLang="ko-KR" sz="1400" kern="0" spc="-40" dirty="0" smtClean="0">
              <a:solidFill>
                <a:srgbClr val="000000"/>
              </a:solidFill>
            </a:endParaRPr>
          </a:p>
          <a:p>
            <a:r>
              <a:rPr lang="en-US" altLang="ko-KR" sz="1400" dirty="0" smtClean="0">
                <a:solidFill>
                  <a:schemeClr val="tx1"/>
                </a:solidFill>
              </a:rPr>
              <a:t>     </a:t>
            </a:r>
            <a:r>
              <a:rPr lang="ko-KR" altLang="en-US" sz="1400" dirty="0" smtClean="0">
                <a:solidFill>
                  <a:schemeClr val="tx1"/>
                </a:solidFill>
              </a:rPr>
              <a:t>정부연구비 </a:t>
            </a:r>
            <a:r>
              <a:rPr lang="en-US" altLang="ko-KR" sz="1400" dirty="0" smtClean="0">
                <a:solidFill>
                  <a:schemeClr val="tx1"/>
                </a:solidFill>
              </a:rPr>
              <a:t>) </a:t>
            </a:r>
            <a:r>
              <a:rPr lang="ko-KR" altLang="en-US" sz="1400" dirty="0" smtClean="0">
                <a:solidFill>
                  <a:schemeClr val="tx1"/>
                </a:solidFill>
              </a:rPr>
              <a:t>로 부실학회 참석한 경우</a:t>
            </a:r>
            <a:r>
              <a:rPr lang="en-US" altLang="ko-KR" sz="1400" dirty="0" smtClean="0">
                <a:solidFill>
                  <a:schemeClr val="tx1"/>
                </a:solidFill>
              </a:rPr>
              <a:t>, </a:t>
            </a:r>
            <a:r>
              <a:rPr lang="ko-KR" altLang="en-US" sz="1400" dirty="0" smtClean="0">
                <a:solidFill>
                  <a:schemeClr val="tx1"/>
                </a:solidFill>
              </a:rPr>
              <a:t>관리감독 의무 있는 교직원은 지도교수가 됨</a:t>
            </a:r>
            <a:r>
              <a:rPr lang="en-US" altLang="ko-KR" sz="1400" dirty="0" smtClean="0">
                <a:solidFill>
                  <a:schemeClr val="tx1"/>
                </a:solidFill>
              </a:rPr>
              <a:t>.</a:t>
            </a:r>
          </a:p>
          <a:p>
            <a:r>
              <a:rPr lang="en-US" altLang="ko-KR" sz="1400" kern="0" spc="-40" dirty="0" smtClean="0">
                <a:solidFill>
                  <a:srgbClr val="000000"/>
                </a:solidFill>
                <a:ea typeface="휴먼명조"/>
              </a:rPr>
              <a:t> </a:t>
            </a:r>
          </a:p>
          <a:p>
            <a:r>
              <a:rPr lang="en-US" altLang="ko-KR" sz="1400" kern="0" dirty="0" smtClean="0">
                <a:solidFill>
                  <a:srgbClr val="000000"/>
                </a:solidFill>
                <a:ea typeface="+mj-ea"/>
              </a:rPr>
              <a:t>     ※  </a:t>
            </a:r>
            <a:r>
              <a:rPr lang="ko-KR" altLang="en-US" sz="1400" kern="0" dirty="0" smtClean="0">
                <a:solidFill>
                  <a:srgbClr val="000000"/>
                </a:solidFill>
                <a:ea typeface="+mj-ea"/>
              </a:rPr>
              <a:t>학생이 본인의 사비로 부실학회에 참석한 경우는 참석 횟수에 포함하지 않음</a:t>
            </a:r>
            <a:endParaRPr lang="en-US" altLang="ko-KR" sz="1400" kern="0" dirty="0" smtClean="0">
              <a:solidFill>
                <a:srgbClr val="000000"/>
              </a:solidFill>
              <a:ea typeface="+mj-ea"/>
            </a:endParaRPr>
          </a:p>
          <a:p>
            <a:endParaRPr lang="en-US" altLang="ko-KR" sz="1400" kern="0" spc="-40" dirty="0">
              <a:solidFill>
                <a:srgbClr val="000000"/>
              </a:solidFill>
              <a:ea typeface="휴먼명조"/>
            </a:endParaRPr>
          </a:p>
          <a:p>
            <a:pPr marL="285750" indent="-285750">
              <a:buFont typeface="Wingdings" panose="05000000000000000000" pitchFamily="2" charset="2"/>
              <a:buChar char="u"/>
            </a:pPr>
            <a:r>
              <a:rPr lang="en-US" altLang="ko-KR" sz="1400" kern="0" spc="-40" dirty="0" smtClean="0">
                <a:solidFill>
                  <a:srgbClr val="000000"/>
                </a:solidFill>
                <a:ea typeface="휴먼명조"/>
              </a:rPr>
              <a:t>BK21</a:t>
            </a:r>
            <a:r>
              <a:rPr lang="ko-KR" altLang="en-US" sz="1400" kern="0" spc="-40" dirty="0" smtClean="0">
                <a:solidFill>
                  <a:srgbClr val="000000"/>
                </a:solidFill>
                <a:ea typeface="+mj-ea"/>
              </a:rPr>
              <a:t>플러스 사업과 같이 참여교수 </a:t>
            </a:r>
            <a:r>
              <a:rPr lang="en-US" altLang="ko-KR" sz="1400" kern="0" spc="-40" dirty="0" smtClean="0">
                <a:solidFill>
                  <a:srgbClr val="000000"/>
                </a:solidFill>
                <a:ea typeface="+mj-ea"/>
              </a:rPr>
              <a:t>(</a:t>
            </a:r>
            <a:r>
              <a:rPr lang="ko-KR" altLang="en-US" sz="1400" kern="0" spc="-40" dirty="0" smtClean="0">
                <a:solidFill>
                  <a:srgbClr val="000000"/>
                </a:solidFill>
                <a:ea typeface="+mj-ea"/>
              </a:rPr>
              <a:t>지도교수</a:t>
            </a:r>
            <a:r>
              <a:rPr lang="en-US" altLang="ko-KR" sz="1400" kern="0" spc="-40" dirty="0" smtClean="0">
                <a:solidFill>
                  <a:srgbClr val="000000"/>
                </a:solidFill>
                <a:ea typeface="+mj-ea"/>
              </a:rPr>
              <a:t>)</a:t>
            </a:r>
            <a:r>
              <a:rPr lang="ko-KR" altLang="en-US" sz="1400" kern="0" spc="-40" dirty="0" smtClean="0">
                <a:solidFill>
                  <a:srgbClr val="000000"/>
                </a:solidFill>
                <a:ea typeface="+mj-ea"/>
              </a:rPr>
              <a:t>와 사업단</a:t>
            </a:r>
            <a:r>
              <a:rPr lang="en-US" altLang="ko-KR" sz="1400" kern="0" spc="-40" dirty="0" smtClean="0">
                <a:solidFill>
                  <a:srgbClr val="000000"/>
                </a:solidFill>
                <a:ea typeface="+mj-ea"/>
              </a:rPr>
              <a:t>(</a:t>
            </a:r>
            <a:r>
              <a:rPr lang="ko-KR" altLang="en-US" sz="1400" kern="0" spc="-40" dirty="0" smtClean="0">
                <a:solidFill>
                  <a:srgbClr val="000000"/>
                </a:solidFill>
                <a:ea typeface="+mj-ea"/>
              </a:rPr>
              <a:t>팀</a:t>
            </a:r>
            <a:r>
              <a:rPr lang="en-US" altLang="ko-KR" sz="1400" kern="0" spc="-40" dirty="0" smtClean="0">
                <a:solidFill>
                  <a:srgbClr val="000000"/>
                </a:solidFill>
                <a:ea typeface="+mj-ea"/>
              </a:rPr>
              <a:t>)</a:t>
            </a:r>
            <a:r>
              <a:rPr lang="ko-KR" altLang="en-US" sz="1400" kern="0" spc="-40" dirty="0" smtClean="0">
                <a:solidFill>
                  <a:srgbClr val="000000"/>
                </a:solidFill>
                <a:ea typeface="+mj-ea"/>
              </a:rPr>
              <a:t>장이 있는 경우</a:t>
            </a:r>
            <a:r>
              <a:rPr lang="en-US" altLang="ko-KR" sz="1400" kern="0" spc="-40" dirty="0" smtClean="0">
                <a:solidFill>
                  <a:srgbClr val="000000"/>
                </a:solidFill>
                <a:ea typeface="+mj-ea"/>
              </a:rPr>
              <a:t>  </a:t>
            </a:r>
            <a:r>
              <a:rPr lang="ko-KR" altLang="en-US" sz="1400" kern="0" spc="-40" dirty="0" smtClean="0">
                <a:solidFill>
                  <a:srgbClr val="000000"/>
                </a:solidFill>
                <a:ea typeface="+mj-ea"/>
              </a:rPr>
              <a:t>참여교수와 사업단</a:t>
            </a:r>
            <a:r>
              <a:rPr lang="en-US" altLang="ko-KR" sz="1400" kern="0" spc="-40" dirty="0" smtClean="0">
                <a:solidFill>
                  <a:srgbClr val="000000"/>
                </a:solidFill>
                <a:ea typeface="+mj-ea"/>
              </a:rPr>
              <a:t>(</a:t>
            </a:r>
            <a:r>
              <a:rPr lang="ko-KR" altLang="en-US" sz="1400" kern="0" spc="-40" dirty="0" smtClean="0">
                <a:solidFill>
                  <a:srgbClr val="000000"/>
                </a:solidFill>
                <a:ea typeface="+mj-ea"/>
              </a:rPr>
              <a:t>팀</a:t>
            </a:r>
            <a:r>
              <a:rPr lang="en-US" altLang="ko-KR" sz="1400" kern="0" spc="-40" dirty="0" smtClean="0">
                <a:solidFill>
                  <a:srgbClr val="000000"/>
                </a:solidFill>
                <a:ea typeface="+mj-ea"/>
              </a:rPr>
              <a:t>)</a:t>
            </a:r>
            <a:r>
              <a:rPr lang="ko-KR" altLang="en-US" sz="1400" kern="0" spc="-40" dirty="0" smtClean="0">
                <a:solidFill>
                  <a:srgbClr val="000000"/>
                </a:solidFill>
                <a:ea typeface="+mj-ea"/>
              </a:rPr>
              <a:t>장 모두 관리감독 의무가 있음</a:t>
            </a:r>
            <a:endParaRPr lang="en-US" altLang="ko-KR" sz="1400" kern="0" spc="-40" dirty="0" smtClean="0">
              <a:solidFill>
                <a:srgbClr val="000000"/>
              </a:solidFill>
              <a:ea typeface="+mj-ea"/>
            </a:endParaRPr>
          </a:p>
          <a:p>
            <a:endParaRPr lang="en-US" altLang="ko-KR" sz="1400" kern="0" spc="-40" dirty="0" smtClean="0">
              <a:solidFill>
                <a:srgbClr val="000000"/>
              </a:solidFill>
              <a:ea typeface="+mj-ea"/>
            </a:endParaRPr>
          </a:p>
          <a:p>
            <a:pPr marL="285750" indent="-285750">
              <a:buFont typeface="Wingdings" panose="05000000000000000000" pitchFamily="2" charset="2"/>
              <a:buChar char="u"/>
            </a:pPr>
            <a:r>
              <a:rPr lang="ko-KR" altLang="en-US" sz="1400" kern="0" spc="-40" dirty="0" smtClean="0">
                <a:solidFill>
                  <a:srgbClr val="000000"/>
                </a:solidFill>
                <a:ea typeface="+mj-ea"/>
              </a:rPr>
              <a:t>연구 참여 대학원생 및 </a:t>
            </a:r>
            <a:r>
              <a:rPr lang="ko-KR" altLang="en-US" sz="1400" kern="0" spc="-40" dirty="0" err="1" smtClean="0">
                <a:solidFill>
                  <a:srgbClr val="000000"/>
                </a:solidFill>
                <a:ea typeface="+mj-ea"/>
              </a:rPr>
              <a:t>학부생</a:t>
            </a:r>
            <a:r>
              <a:rPr lang="ko-KR" altLang="en-US" sz="1400" kern="0" spc="-40" dirty="0" smtClean="0">
                <a:solidFill>
                  <a:srgbClr val="000000"/>
                </a:solidFill>
                <a:ea typeface="+mj-ea"/>
              </a:rPr>
              <a:t> </a:t>
            </a:r>
            <a:r>
              <a:rPr lang="en-US" altLang="ko-KR" sz="1400" kern="0" spc="-40" dirty="0" smtClean="0">
                <a:solidFill>
                  <a:srgbClr val="000000"/>
                </a:solidFill>
                <a:ea typeface="+mj-ea"/>
              </a:rPr>
              <a:t>-</a:t>
            </a:r>
            <a:r>
              <a:rPr lang="ko-KR" altLang="en-US" sz="1400" kern="0" spc="-40" dirty="0" smtClean="0">
                <a:solidFill>
                  <a:srgbClr val="000000"/>
                </a:solidFill>
                <a:ea typeface="+mj-ea"/>
              </a:rPr>
              <a:t> 연구 윤리 강화  </a:t>
            </a:r>
            <a:r>
              <a:rPr lang="en-US" altLang="ko-KR" sz="1400" kern="0" spc="-40" dirty="0" smtClean="0">
                <a:solidFill>
                  <a:srgbClr val="000000"/>
                </a:solidFill>
                <a:ea typeface="+mj-ea"/>
              </a:rPr>
              <a:t>(</a:t>
            </a:r>
            <a:r>
              <a:rPr lang="ko-KR" altLang="en-US" sz="1400" kern="0" spc="-40" dirty="0" smtClean="0">
                <a:solidFill>
                  <a:srgbClr val="000000"/>
                </a:solidFill>
                <a:ea typeface="+mj-ea"/>
              </a:rPr>
              <a:t>연구노트</a:t>
            </a:r>
            <a:r>
              <a:rPr lang="en-US" altLang="ko-KR" sz="1400" kern="0" spc="-40" dirty="0" smtClean="0">
                <a:solidFill>
                  <a:srgbClr val="000000"/>
                </a:solidFill>
                <a:ea typeface="+mj-ea"/>
              </a:rPr>
              <a:t>, </a:t>
            </a:r>
            <a:r>
              <a:rPr lang="ko-KR" altLang="en-US" sz="1400" kern="0" spc="-40" dirty="0" smtClean="0">
                <a:solidFill>
                  <a:srgbClr val="000000"/>
                </a:solidFill>
                <a:ea typeface="+mj-ea"/>
              </a:rPr>
              <a:t>연구자를 위한 </a:t>
            </a:r>
            <a:r>
              <a:rPr lang="ko-KR" altLang="en-US" sz="1400" kern="0" spc="-40" dirty="0" err="1" smtClean="0">
                <a:solidFill>
                  <a:srgbClr val="000000"/>
                </a:solidFill>
                <a:ea typeface="+mj-ea"/>
              </a:rPr>
              <a:t>윤리지침</a:t>
            </a:r>
            <a:r>
              <a:rPr lang="en-US" altLang="ko-KR" sz="1400" kern="0" spc="-40" dirty="0" smtClean="0">
                <a:solidFill>
                  <a:srgbClr val="000000"/>
                </a:solidFill>
                <a:ea typeface="+mj-ea"/>
              </a:rPr>
              <a:t>) </a:t>
            </a:r>
          </a:p>
          <a:p>
            <a:pPr marL="285750" indent="-285750">
              <a:buFont typeface="Wingdings" panose="05000000000000000000" pitchFamily="2" charset="2"/>
              <a:buChar char="u"/>
            </a:pPr>
            <a:endParaRPr lang="en-US" altLang="ko-KR" sz="1400" kern="0" spc="-40" dirty="0">
              <a:solidFill>
                <a:srgbClr val="000000"/>
              </a:solidFill>
              <a:ea typeface="+mj-ea"/>
            </a:endParaRPr>
          </a:p>
          <a:p>
            <a:pPr marL="285750" indent="-285750">
              <a:buFont typeface="Wingdings" panose="05000000000000000000" pitchFamily="2" charset="2"/>
              <a:buChar char="u"/>
            </a:pPr>
            <a:r>
              <a:rPr lang="ko-KR" altLang="en-US" sz="1400" kern="0" spc="-40" dirty="0" smtClean="0">
                <a:solidFill>
                  <a:srgbClr val="000000"/>
                </a:solidFill>
                <a:ea typeface="+mj-ea"/>
              </a:rPr>
              <a:t>대학원생의 </a:t>
            </a:r>
            <a:r>
              <a:rPr lang="ko-KR" altLang="en-US" sz="1400" kern="0" spc="-40" dirty="0" err="1" smtClean="0">
                <a:solidFill>
                  <a:srgbClr val="000000"/>
                </a:solidFill>
                <a:ea typeface="+mj-ea"/>
              </a:rPr>
              <a:t>논문지도</a:t>
            </a:r>
            <a:r>
              <a:rPr lang="ko-KR" altLang="en-US" sz="1400" kern="0" spc="-40" dirty="0" smtClean="0">
                <a:solidFill>
                  <a:srgbClr val="000000"/>
                </a:solidFill>
                <a:ea typeface="+mj-ea"/>
              </a:rPr>
              <a:t> </a:t>
            </a:r>
            <a:r>
              <a:rPr lang="en-US" altLang="ko-KR" sz="1400" kern="0" spc="-40" dirty="0" smtClean="0">
                <a:solidFill>
                  <a:srgbClr val="000000"/>
                </a:solidFill>
                <a:ea typeface="+mj-ea"/>
              </a:rPr>
              <a:t>–</a:t>
            </a:r>
            <a:r>
              <a:rPr lang="ko-KR" altLang="en-US" sz="1400" kern="0" spc="-40" dirty="0" smtClean="0">
                <a:solidFill>
                  <a:srgbClr val="000000"/>
                </a:solidFill>
                <a:ea typeface="+mj-ea"/>
              </a:rPr>
              <a:t>학습윤리가이드 </a:t>
            </a:r>
            <a:r>
              <a:rPr lang="en-US" altLang="ko-KR" sz="1400" kern="0" spc="-40" dirty="0">
                <a:solidFill>
                  <a:srgbClr val="000000"/>
                </a:solidFill>
                <a:ea typeface="+mj-ea"/>
              </a:rPr>
              <a:t>(http://</a:t>
            </a:r>
            <a:r>
              <a:rPr lang="en-US" altLang="ko-KR" sz="1400" kern="0" spc="-40" dirty="0" smtClean="0">
                <a:solidFill>
                  <a:srgbClr val="000000"/>
                </a:solidFill>
                <a:ea typeface="+mj-ea"/>
              </a:rPr>
              <a:t>www.cre.or.kr/article/textbook/1385006)</a:t>
            </a:r>
            <a:endParaRPr lang="en-US" altLang="ko-KR" sz="1400" kern="0" spc="-40" dirty="0" smtClean="0">
              <a:solidFill>
                <a:schemeClr val="tx1"/>
              </a:solidFill>
              <a:ea typeface="+mj-ea"/>
            </a:endParaRPr>
          </a:p>
          <a:p>
            <a:endParaRPr lang="en-US" altLang="ko-KR" sz="1400" kern="0" spc="-40" dirty="0" smtClean="0">
              <a:solidFill>
                <a:srgbClr val="000000"/>
              </a:solidFill>
              <a:ea typeface="+mj-ea"/>
            </a:endParaRPr>
          </a:p>
          <a:p>
            <a:pPr marL="285750" indent="-285750">
              <a:buFont typeface="Wingdings" panose="05000000000000000000" pitchFamily="2" charset="2"/>
              <a:buChar char="u"/>
            </a:pPr>
            <a:endParaRPr lang="en-US" altLang="ko-KR" sz="1400" kern="0" spc="-40" dirty="0" smtClean="0">
              <a:solidFill>
                <a:srgbClr val="000000"/>
              </a:solidFill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99592" y="451232"/>
            <a:ext cx="43893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05. </a:t>
            </a:r>
            <a:r>
              <a:rPr lang="ko-KR" altLang="en-US" b="1" dirty="0" smtClean="0">
                <a:latin typeface="+mj-ea"/>
                <a:ea typeface="+mj-ea"/>
              </a:rPr>
              <a:t>관리감독 의무 있는 교직원 범위는</a:t>
            </a:r>
            <a:r>
              <a:rPr lang="en-US" altLang="ko-KR" b="1" dirty="0" smtClean="0">
                <a:latin typeface="+mj-ea"/>
                <a:ea typeface="+mj-ea"/>
              </a:rPr>
              <a:t>?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7644" y="3214815"/>
            <a:ext cx="1368574" cy="1770317"/>
          </a:xfrm>
          <a:prstGeom prst="rect">
            <a:avLst/>
          </a:prstGeom>
        </p:spPr>
      </p:pic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8423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각 삼각형 20"/>
          <p:cNvSpPr/>
          <p:nvPr/>
        </p:nvSpPr>
        <p:spPr>
          <a:xfrm rot="2700000">
            <a:off x="68871" y="160491"/>
            <a:ext cx="189021" cy="252028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각 삼각형 21"/>
          <p:cNvSpPr/>
          <p:nvPr/>
        </p:nvSpPr>
        <p:spPr>
          <a:xfrm rot="13500000">
            <a:off x="8861843" y="165411"/>
            <a:ext cx="189021" cy="252028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2339752" y="1"/>
            <a:ext cx="6804248" cy="9774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0" y="1"/>
            <a:ext cx="2339752" cy="97744"/>
          </a:xfrm>
          <a:prstGeom prst="rect">
            <a:avLst/>
          </a:prstGeom>
          <a:solidFill>
            <a:schemeClr val="accent1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2355992" y="5019186"/>
            <a:ext cx="6804248" cy="13438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7448" y="5010394"/>
            <a:ext cx="2339752" cy="134388"/>
          </a:xfrm>
          <a:prstGeom prst="rect">
            <a:avLst/>
          </a:prstGeom>
          <a:solidFill>
            <a:schemeClr val="accent1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683568" y="416831"/>
            <a:ext cx="61806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06. </a:t>
            </a:r>
            <a:r>
              <a:rPr lang="ko-KR" altLang="en-US" b="1" dirty="0" smtClean="0">
                <a:latin typeface="+mj-ea"/>
                <a:ea typeface="+mj-ea"/>
              </a:rPr>
              <a:t>참고사항 </a:t>
            </a:r>
            <a:r>
              <a:rPr lang="en-US" altLang="ko-KR" b="1" dirty="0" smtClean="0">
                <a:latin typeface="+mj-ea"/>
                <a:ea typeface="+mj-ea"/>
              </a:rPr>
              <a:t>(</a:t>
            </a:r>
            <a:r>
              <a:rPr lang="ko-KR" altLang="en-US" b="1" dirty="0" smtClean="0">
                <a:latin typeface="+mj-ea"/>
                <a:ea typeface="+mj-ea"/>
              </a:rPr>
              <a:t>연구윤리 정보센터</a:t>
            </a:r>
            <a:r>
              <a:rPr lang="en-US" altLang="ko-KR" b="1" dirty="0" smtClean="0">
                <a:latin typeface="+mj-ea"/>
                <a:ea typeface="+mj-ea"/>
              </a:rPr>
              <a:t>: http://www.cre.or.kr)</a:t>
            </a: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843558"/>
            <a:ext cx="7844086" cy="3698281"/>
          </a:xfrm>
          <a:prstGeom prst="rect">
            <a:avLst/>
          </a:prstGeom>
        </p:spPr>
      </p:pic>
      <p:sp>
        <p:nvSpPr>
          <p:cNvPr id="4" name="타원 3"/>
          <p:cNvSpPr/>
          <p:nvPr/>
        </p:nvSpPr>
        <p:spPr>
          <a:xfrm>
            <a:off x="5220072" y="1059582"/>
            <a:ext cx="504056" cy="2160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2885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각 삼각형 20"/>
          <p:cNvSpPr/>
          <p:nvPr/>
        </p:nvSpPr>
        <p:spPr>
          <a:xfrm rot="2700000">
            <a:off x="68871" y="160491"/>
            <a:ext cx="189021" cy="252028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각 삼각형 21"/>
          <p:cNvSpPr/>
          <p:nvPr/>
        </p:nvSpPr>
        <p:spPr>
          <a:xfrm rot="13500000">
            <a:off x="8861843" y="165411"/>
            <a:ext cx="189021" cy="252028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2339752" y="1"/>
            <a:ext cx="6804248" cy="9774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0" y="1"/>
            <a:ext cx="2339752" cy="97744"/>
          </a:xfrm>
          <a:prstGeom prst="rect">
            <a:avLst/>
          </a:prstGeom>
          <a:solidFill>
            <a:schemeClr val="accent1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2355992" y="5019186"/>
            <a:ext cx="6804248" cy="13438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7448" y="5010394"/>
            <a:ext cx="2339752" cy="134388"/>
          </a:xfrm>
          <a:prstGeom prst="rect">
            <a:avLst/>
          </a:prstGeom>
          <a:solidFill>
            <a:schemeClr val="accent1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683568" y="416831"/>
            <a:ext cx="61806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06. </a:t>
            </a:r>
            <a:r>
              <a:rPr lang="ko-KR" altLang="en-US" b="1" dirty="0" smtClean="0">
                <a:latin typeface="+mj-ea"/>
                <a:ea typeface="+mj-ea"/>
              </a:rPr>
              <a:t>참고사항 </a:t>
            </a:r>
            <a:r>
              <a:rPr lang="en-US" altLang="ko-KR" b="1" dirty="0" smtClean="0">
                <a:latin typeface="+mj-ea"/>
                <a:ea typeface="+mj-ea"/>
              </a:rPr>
              <a:t>(</a:t>
            </a:r>
            <a:r>
              <a:rPr lang="ko-KR" altLang="en-US" b="1" dirty="0" smtClean="0">
                <a:latin typeface="+mj-ea"/>
                <a:ea typeface="+mj-ea"/>
              </a:rPr>
              <a:t>연구윤리 정보센터</a:t>
            </a:r>
            <a:r>
              <a:rPr lang="en-US" altLang="ko-KR" b="1" dirty="0" smtClean="0">
                <a:latin typeface="+mj-ea"/>
                <a:ea typeface="+mj-ea"/>
              </a:rPr>
              <a:t>: http://www.cre.or.kr)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6365" y="727075"/>
            <a:ext cx="5995237" cy="4004915"/>
          </a:xfrm>
          <a:prstGeom prst="rect">
            <a:avLst/>
          </a:prstGeom>
        </p:spPr>
      </p:pic>
      <p:sp>
        <p:nvSpPr>
          <p:cNvPr id="3" name="모서리가 둥근 직사각형 2"/>
          <p:cNvSpPr/>
          <p:nvPr/>
        </p:nvSpPr>
        <p:spPr>
          <a:xfrm>
            <a:off x="1907704" y="1707654"/>
            <a:ext cx="1080120" cy="129614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3131840" y="1635646"/>
            <a:ext cx="1008112" cy="136815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239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1680" y="988085"/>
            <a:ext cx="5748023" cy="3558300"/>
          </a:xfrm>
          <a:prstGeom prst="rect">
            <a:avLst/>
          </a:prstGeom>
        </p:spPr>
      </p:pic>
      <p:sp>
        <p:nvSpPr>
          <p:cNvPr id="21" name="직각 삼각형 20"/>
          <p:cNvSpPr/>
          <p:nvPr/>
        </p:nvSpPr>
        <p:spPr>
          <a:xfrm rot="2700000">
            <a:off x="68871" y="160491"/>
            <a:ext cx="189021" cy="252028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각 삼각형 21"/>
          <p:cNvSpPr/>
          <p:nvPr/>
        </p:nvSpPr>
        <p:spPr>
          <a:xfrm rot="13500000">
            <a:off x="8861843" y="165411"/>
            <a:ext cx="189021" cy="252028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2339752" y="1"/>
            <a:ext cx="6804248" cy="9774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0" y="1"/>
            <a:ext cx="2339752" cy="97744"/>
          </a:xfrm>
          <a:prstGeom prst="rect">
            <a:avLst/>
          </a:prstGeom>
          <a:solidFill>
            <a:schemeClr val="accent1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2355992" y="5019186"/>
            <a:ext cx="6804248" cy="13438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7448" y="5010394"/>
            <a:ext cx="2339752" cy="134388"/>
          </a:xfrm>
          <a:prstGeom prst="rect">
            <a:avLst/>
          </a:prstGeom>
          <a:solidFill>
            <a:schemeClr val="accent1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683568" y="416831"/>
            <a:ext cx="61806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06. </a:t>
            </a:r>
            <a:r>
              <a:rPr lang="ko-KR" altLang="en-US" b="1" dirty="0" smtClean="0">
                <a:latin typeface="+mj-ea"/>
                <a:ea typeface="+mj-ea"/>
              </a:rPr>
              <a:t>참고사항 </a:t>
            </a:r>
            <a:r>
              <a:rPr lang="en-US" altLang="ko-KR" b="1" dirty="0" smtClean="0">
                <a:latin typeface="+mj-ea"/>
                <a:ea typeface="+mj-ea"/>
              </a:rPr>
              <a:t>(</a:t>
            </a:r>
            <a:r>
              <a:rPr lang="ko-KR" altLang="en-US" b="1" dirty="0" smtClean="0">
                <a:latin typeface="+mj-ea"/>
                <a:ea typeface="+mj-ea"/>
              </a:rPr>
              <a:t>연구윤리 정보센터</a:t>
            </a:r>
            <a:r>
              <a:rPr lang="en-US" altLang="ko-KR" b="1" dirty="0" smtClean="0">
                <a:latin typeface="+mj-ea"/>
                <a:ea typeface="+mj-ea"/>
              </a:rPr>
              <a:t>: http://www.cre.or.kr)</a:t>
            </a:r>
          </a:p>
        </p:txBody>
      </p:sp>
      <p:sp>
        <p:nvSpPr>
          <p:cNvPr id="3" name="모서리가 둥근 직사각형 2"/>
          <p:cNvSpPr/>
          <p:nvPr/>
        </p:nvSpPr>
        <p:spPr>
          <a:xfrm>
            <a:off x="1815932" y="1258964"/>
            <a:ext cx="4124220" cy="1508271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7335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/>
          <p:nvPr/>
        </p:nvSpPr>
        <p:spPr>
          <a:xfrm>
            <a:off x="0" y="0"/>
            <a:ext cx="9144000" cy="4011910"/>
          </a:xfrm>
          <a:prstGeom prst="rect">
            <a:avLst/>
          </a:prstGeom>
          <a:solidFill>
            <a:schemeClr val="accent1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2" name="그림 11" descr="1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38878" y="4605297"/>
            <a:ext cx="2066244" cy="325884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3009901" y="3934472"/>
            <a:ext cx="3124199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spc="-15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     우송대학교  </a:t>
            </a:r>
            <a:r>
              <a:rPr lang="ko-KR" altLang="en-US" b="1" spc="-150" dirty="0" err="1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산학협력단</a:t>
            </a:r>
            <a:r>
              <a:rPr lang="ko-KR" altLang="en-US" b="1" spc="-15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endParaRPr lang="en-US" altLang="ko-KR" b="1" spc="-15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655676" y="1707654"/>
            <a:ext cx="583264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3600" b="1" dirty="0" smtClean="0"/>
              <a:t>감사합니다</a:t>
            </a:r>
            <a:r>
              <a:rPr lang="en-US" altLang="ko-KR" sz="3600" b="1" dirty="0" smtClean="0"/>
              <a:t>.</a:t>
            </a:r>
            <a:endParaRPr lang="ko-KR" altLang="en-US" sz="3600" b="1" dirty="0"/>
          </a:p>
        </p:txBody>
      </p:sp>
      <p:sp>
        <p:nvSpPr>
          <p:cNvPr id="19" name="직사각형 18"/>
          <p:cNvSpPr/>
          <p:nvPr/>
        </p:nvSpPr>
        <p:spPr>
          <a:xfrm>
            <a:off x="0" y="3931022"/>
            <a:ext cx="9144000" cy="4571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24076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rgbClr val="FF00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1863</TotalTime>
  <Words>1033</Words>
  <Application>Microsoft Office PowerPoint</Application>
  <PresentationFormat>화면 슬라이드 쇼(16:9)</PresentationFormat>
  <Paragraphs>145</Paragraphs>
  <Slides>15</Slides>
  <Notes>15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6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aa</dc:creator>
  <cp:lastModifiedBy>user</cp:lastModifiedBy>
  <cp:revision>337</cp:revision>
  <cp:lastPrinted>2019-06-12T02:23:38Z</cp:lastPrinted>
  <dcterms:created xsi:type="dcterms:W3CDTF">2016-08-04T09:55:13Z</dcterms:created>
  <dcterms:modified xsi:type="dcterms:W3CDTF">2019-06-14T01:36:51Z</dcterms:modified>
</cp:coreProperties>
</file>